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003375" cy="32404050"/>
  <p:notesSz cx="7104063" cy="10234613"/>
  <p:defaultTextStyle>
    <a:defPPr>
      <a:defRPr lang="fr-FR"/>
    </a:defPPr>
    <a:lvl1pPr marL="0" algn="l" defTabSz="3394710" rtl="0" eaLnBrk="1" latinLnBrk="0" hangingPunct="1">
      <a:defRPr sz="6700" kern="1200">
        <a:solidFill>
          <a:schemeClr val="tx1"/>
        </a:solidFill>
        <a:latin typeface="+mn-lt"/>
        <a:ea typeface="+mn-ea"/>
        <a:cs typeface="+mn-cs"/>
      </a:defRPr>
    </a:lvl1pPr>
    <a:lvl2pPr marL="1697355" algn="l" defTabSz="3394710" rtl="0" eaLnBrk="1" latinLnBrk="0" hangingPunct="1">
      <a:defRPr sz="6700" kern="1200">
        <a:solidFill>
          <a:schemeClr val="tx1"/>
        </a:solidFill>
        <a:latin typeface="+mn-lt"/>
        <a:ea typeface="+mn-ea"/>
        <a:cs typeface="+mn-cs"/>
      </a:defRPr>
    </a:lvl2pPr>
    <a:lvl3pPr marL="3394710" algn="l" defTabSz="3394710" rtl="0" eaLnBrk="1" latinLnBrk="0" hangingPunct="1">
      <a:defRPr sz="6700" kern="1200">
        <a:solidFill>
          <a:schemeClr val="tx1"/>
        </a:solidFill>
        <a:latin typeface="+mn-lt"/>
        <a:ea typeface="+mn-ea"/>
        <a:cs typeface="+mn-cs"/>
      </a:defRPr>
    </a:lvl3pPr>
    <a:lvl4pPr marL="5092065" algn="l" defTabSz="3394710" rtl="0" eaLnBrk="1" latinLnBrk="0" hangingPunct="1">
      <a:defRPr sz="6700" kern="1200">
        <a:solidFill>
          <a:schemeClr val="tx1"/>
        </a:solidFill>
        <a:latin typeface="+mn-lt"/>
        <a:ea typeface="+mn-ea"/>
        <a:cs typeface="+mn-cs"/>
      </a:defRPr>
    </a:lvl4pPr>
    <a:lvl5pPr marL="6789420" algn="l" defTabSz="3394710" rtl="0" eaLnBrk="1" latinLnBrk="0" hangingPunct="1">
      <a:defRPr sz="6700" kern="1200">
        <a:solidFill>
          <a:schemeClr val="tx1"/>
        </a:solidFill>
        <a:latin typeface="+mn-lt"/>
        <a:ea typeface="+mn-ea"/>
        <a:cs typeface="+mn-cs"/>
      </a:defRPr>
    </a:lvl5pPr>
    <a:lvl6pPr marL="8486775" algn="l" defTabSz="3394710" rtl="0" eaLnBrk="1" latinLnBrk="0" hangingPunct="1">
      <a:defRPr sz="6700" kern="1200">
        <a:solidFill>
          <a:schemeClr val="tx1"/>
        </a:solidFill>
        <a:latin typeface="+mn-lt"/>
        <a:ea typeface="+mn-ea"/>
        <a:cs typeface="+mn-cs"/>
      </a:defRPr>
    </a:lvl6pPr>
    <a:lvl7pPr marL="10184130" algn="l" defTabSz="3394710" rtl="0" eaLnBrk="1" latinLnBrk="0" hangingPunct="1">
      <a:defRPr sz="6700" kern="1200">
        <a:solidFill>
          <a:schemeClr val="tx1"/>
        </a:solidFill>
        <a:latin typeface="+mn-lt"/>
        <a:ea typeface="+mn-ea"/>
        <a:cs typeface="+mn-cs"/>
      </a:defRPr>
    </a:lvl7pPr>
    <a:lvl8pPr marL="11881485" algn="l" defTabSz="3394710" rtl="0" eaLnBrk="1" latinLnBrk="0" hangingPunct="1">
      <a:defRPr sz="6700" kern="1200">
        <a:solidFill>
          <a:schemeClr val="tx1"/>
        </a:solidFill>
        <a:latin typeface="+mn-lt"/>
        <a:ea typeface="+mn-ea"/>
        <a:cs typeface="+mn-cs"/>
      </a:defRPr>
    </a:lvl8pPr>
    <a:lvl9pPr marL="13578840" algn="l" defTabSz="3394710" rtl="0" eaLnBrk="1" latinLnBrk="0" hangingPunct="1">
      <a:defRPr sz="6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85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28" autoAdjust="0"/>
  </p:normalViewPr>
  <p:slideViewPr>
    <p:cSldViewPr>
      <p:cViewPr>
        <p:scale>
          <a:sx n="50" d="100"/>
          <a:sy n="50" d="100"/>
        </p:scale>
        <p:origin x="29" y="-547"/>
      </p:cViewPr>
      <p:guideLst>
        <p:guide orient="horz" pos="10206"/>
        <p:guide pos="85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25253" y="10066261"/>
            <a:ext cx="22952869" cy="6945868"/>
          </a:xfrm>
        </p:spPr>
        <p:txBody>
          <a:bodyPr/>
          <a:lstStyle/>
          <a:p>
            <a:r>
              <a:rPr lang="fr-FR"/>
              <a:t>Cliquez pour modifier le style du titre</a:t>
            </a:r>
          </a:p>
        </p:txBody>
      </p:sp>
      <p:sp>
        <p:nvSpPr>
          <p:cNvPr id="3" name="Sous-titre 2"/>
          <p:cNvSpPr>
            <a:spLocks noGrp="1"/>
          </p:cNvSpPr>
          <p:nvPr>
            <p:ph type="subTitle" idx="1"/>
          </p:nvPr>
        </p:nvSpPr>
        <p:spPr>
          <a:xfrm>
            <a:off x="4050506" y="18362295"/>
            <a:ext cx="18902363" cy="8281035"/>
          </a:xfrm>
        </p:spPr>
        <p:txBody>
          <a:bodyPr/>
          <a:lstStyle>
            <a:lvl1pPr marL="0" indent="0" algn="ctr">
              <a:buNone/>
              <a:defRPr>
                <a:solidFill>
                  <a:schemeClr val="tx1">
                    <a:tint val="75000"/>
                  </a:schemeClr>
                </a:solidFill>
              </a:defRPr>
            </a:lvl1pPr>
            <a:lvl2pPr marL="1697355" indent="0" algn="ctr">
              <a:buNone/>
              <a:defRPr>
                <a:solidFill>
                  <a:schemeClr val="tx1">
                    <a:tint val="75000"/>
                  </a:schemeClr>
                </a:solidFill>
              </a:defRPr>
            </a:lvl2pPr>
            <a:lvl3pPr marL="3394710" indent="0" algn="ctr">
              <a:buNone/>
              <a:defRPr>
                <a:solidFill>
                  <a:schemeClr val="tx1">
                    <a:tint val="75000"/>
                  </a:schemeClr>
                </a:solidFill>
              </a:defRPr>
            </a:lvl3pPr>
            <a:lvl4pPr marL="5092065" indent="0" algn="ctr">
              <a:buNone/>
              <a:defRPr>
                <a:solidFill>
                  <a:schemeClr val="tx1">
                    <a:tint val="75000"/>
                  </a:schemeClr>
                </a:solidFill>
              </a:defRPr>
            </a:lvl4pPr>
            <a:lvl5pPr marL="6789420" indent="0" algn="ctr">
              <a:buNone/>
              <a:defRPr>
                <a:solidFill>
                  <a:schemeClr val="tx1">
                    <a:tint val="75000"/>
                  </a:schemeClr>
                </a:solidFill>
              </a:defRPr>
            </a:lvl5pPr>
            <a:lvl6pPr marL="8486775" indent="0" algn="ctr">
              <a:buNone/>
              <a:defRPr>
                <a:solidFill>
                  <a:schemeClr val="tx1">
                    <a:tint val="75000"/>
                  </a:schemeClr>
                </a:solidFill>
              </a:defRPr>
            </a:lvl6pPr>
            <a:lvl7pPr marL="10184130" indent="0" algn="ctr">
              <a:buNone/>
              <a:defRPr>
                <a:solidFill>
                  <a:schemeClr val="tx1">
                    <a:tint val="75000"/>
                  </a:schemeClr>
                </a:solidFill>
              </a:defRPr>
            </a:lvl7pPr>
            <a:lvl8pPr marL="11881485" indent="0" algn="ctr">
              <a:buNone/>
              <a:defRPr>
                <a:solidFill>
                  <a:schemeClr val="tx1">
                    <a:tint val="75000"/>
                  </a:schemeClr>
                </a:solidFill>
              </a:defRPr>
            </a:lvl8pPr>
            <a:lvl9pPr marL="1357884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7818166" y="6128271"/>
            <a:ext cx="17941303" cy="130643826"/>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989564" y="6128271"/>
            <a:ext cx="53378546" cy="13064382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080" y="20822605"/>
            <a:ext cx="22952869" cy="6435804"/>
          </a:xfrm>
        </p:spPr>
        <p:txBody>
          <a:bodyPr anchor="t"/>
          <a:lstStyle>
            <a:lvl1pPr algn="l">
              <a:defRPr sz="14900" b="1" cap="all"/>
            </a:lvl1pPr>
          </a:lstStyle>
          <a:p>
            <a:r>
              <a:rPr lang="fr-FR"/>
              <a:t>Cliquez pour modifier le style du titre</a:t>
            </a:r>
          </a:p>
        </p:txBody>
      </p:sp>
      <p:sp>
        <p:nvSpPr>
          <p:cNvPr id="3" name="Espace réservé du texte 2"/>
          <p:cNvSpPr>
            <a:spLocks noGrp="1"/>
          </p:cNvSpPr>
          <p:nvPr>
            <p:ph type="body" idx="1"/>
          </p:nvPr>
        </p:nvSpPr>
        <p:spPr>
          <a:xfrm>
            <a:off x="2133080" y="13734221"/>
            <a:ext cx="22952869" cy="7088384"/>
          </a:xfrm>
        </p:spPr>
        <p:txBody>
          <a:bodyPr anchor="b"/>
          <a:lstStyle>
            <a:lvl1pPr marL="0" indent="0">
              <a:buNone/>
              <a:defRPr sz="7400">
                <a:solidFill>
                  <a:schemeClr val="tx1">
                    <a:tint val="75000"/>
                  </a:schemeClr>
                </a:solidFill>
              </a:defRPr>
            </a:lvl1pPr>
            <a:lvl2pPr marL="1697355" indent="0">
              <a:buNone/>
              <a:defRPr sz="6700">
                <a:solidFill>
                  <a:schemeClr val="tx1">
                    <a:tint val="75000"/>
                  </a:schemeClr>
                </a:solidFill>
              </a:defRPr>
            </a:lvl2pPr>
            <a:lvl3pPr marL="3394710" indent="0">
              <a:buNone/>
              <a:defRPr sz="5900">
                <a:solidFill>
                  <a:schemeClr val="tx1">
                    <a:tint val="75000"/>
                  </a:schemeClr>
                </a:solidFill>
              </a:defRPr>
            </a:lvl3pPr>
            <a:lvl4pPr marL="5092065" indent="0">
              <a:buNone/>
              <a:defRPr sz="5200">
                <a:solidFill>
                  <a:schemeClr val="tx1">
                    <a:tint val="75000"/>
                  </a:schemeClr>
                </a:solidFill>
              </a:defRPr>
            </a:lvl4pPr>
            <a:lvl5pPr marL="6789420" indent="0">
              <a:buNone/>
              <a:defRPr sz="5200">
                <a:solidFill>
                  <a:schemeClr val="tx1">
                    <a:tint val="75000"/>
                  </a:schemeClr>
                </a:solidFill>
              </a:defRPr>
            </a:lvl5pPr>
            <a:lvl6pPr marL="8486775" indent="0">
              <a:buNone/>
              <a:defRPr sz="5200">
                <a:solidFill>
                  <a:schemeClr val="tx1">
                    <a:tint val="75000"/>
                  </a:schemeClr>
                </a:solidFill>
              </a:defRPr>
            </a:lvl6pPr>
            <a:lvl7pPr marL="10184130" indent="0">
              <a:buNone/>
              <a:defRPr sz="5200">
                <a:solidFill>
                  <a:schemeClr val="tx1">
                    <a:tint val="75000"/>
                  </a:schemeClr>
                </a:solidFill>
              </a:defRPr>
            </a:lvl7pPr>
            <a:lvl8pPr marL="11881485" indent="0">
              <a:buNone/>
              <a:defRPr sz="5200">
                <a:solidFill>
                  <a:schemeClr val="tx1">
                    <a:tint val="75000"/>
                  </a:schemeClr>
                </a:solidFill>
              </a:defRPr>
            </a:lvl8pPr>
            <a:lvl9pPr marL="13578840" indent="0">
              <a:buNone/>
              <a:defRPr sz="5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989564" y="35726968"/>
            <a:ext cx="35657582" cy="101045127"/>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0097201" y="35726968"/>
            <a:ext cx="35662268" cy="101045127"/>
          </a:xfrm>
        </p:spPr>
        <p:txBody>
          <a:bodyPr/>
          <a:lstStyle>
            <a:lvl1pPr>
              <a:defRPr sz="10400"/>
            </a:lvl1pPr>
            <a:lvl2pPr>
              <a:defRPr sz="8900"/>
            </a:lvl2pPr>
            <a:lvl3pPr>
              <a:defRPr sz="7400"/>
            </a:lvl3pPr>
            <a:lvl4pPr>
              <a:defRPr sz="6700"/>
            </a:lvl4pPr>
            <a:lvl5pPr>
              <a:defRPr sz="6700"/>
            </a:lvl5pPr>
            <a:lvl6pPr>
              <a:defRPr sz="6700"/>
            </a:lvl6pPr>
            <a:lvl7pPr>
              <a:defRPr sz="6700"/>
            </a:lvl7pPr>
            <a:lvl8pPr>
              <a:defRPr sz="6700"/>
            </a:lvl8pPr>
            <a:lvl9pPr>
              <a:defRPr sz="6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50169" y="1297665"/>
            <a:ext cx="24303038" cy="5400675"/>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350169" y="7253409"/>
            <a:ext cx="11931180" cy="3022875"/>
          </a:xfrm>
        </p:spPr>
        <p:txBody>
          <a:bodyPr anchor="b"/>
          <a:lstStyle>
            <a:lvl1pPr marL="0" indent="0">
              <a:buNone/>
              <a:defRPr sz="8900" b="1"/>
            </a:lvl1pPr>
            <a:lvl2pPr marL="1697355" indent="0">
              <a:buNone/>
              <a:defRPr sz="7400" b="1"/>
            </a:lvl2pPr>
            <a:lvl3pPr marL="3394710" indent="0">
              <a:buNone/>
              <a:defRPr sz="6700" b="1"/>
            </a:lvl3pPr>
            <a:lvl4pPr marL="5092065" indent="0">
              <a:buNone/>
              <a:defRPr sz="5900" b="1"/>
            </a:lvl4pPr>
            <a:lvl5pPr marL="6789420" indent="0">
              <a:buNone/>
              <a:defRPr sz="5900" b="1"/>
            </a:lvl5pPr>
            <a:lvl6pPr marL="8486775" indent="0">
              <a:buNone/>
              <a:defRPr sz="5900" b="1"/>
            </a:lvl6pPr>
            <a:lvl7pPr marL="10184130" indent="0">
              <a:buNone/>
              <a:defRPr sz="5900" b="1"/>
            </a:lvl7pPr>
            <a:lvl8pPr marL="11881485" indent="0">
              <a:buNone/>
              <a:defRPr sz="5900" b="1"/>
            </a:lvl8pPr>
            <a:lvl9pPr marL="13578840" indent="0">
              <a:buNone/>
              <a:defRPr sz="5900" b="1"/>
            </a:lvl9pPr>
          </a:lstStyle>
          <a:p>
            <a:pPr lvl="0"/>
            <a:r>
              <a:rPr lang="fr-FR"/>
              <a:t>Cliquez pour modifier les styles du texte du masque</a:t>
            </a:r>
          </a:p>
        </p:txBody>
      </p:sp>
      <p:sp>
        <p:nvSpPr>
          <p:cNvPr id="4" name="Espace réservé du contenu 3"/>
          <p:cNvSpPr>
            <a:spLocks noGrp="1"/>
          </p:cNvSpPr>
          <p:nvPr>
            <p:ph sz="half" idx="2"/>
          </p:nvPr>
        </p:nvSpPr>
        <p:spPr>
          <a:xfrm>
            <a:off x="1350169" y="10276284"/>
            <a:ext cx="11931180" cy="18669836"/>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3717341" y="7253409"/>
            <a:ext cx="11935867" cy="3022875"/>
          </a:xfrm>
        </p:spPr>
        <p:txBody>
          <a:bodyPr anchor="b"/>
          <a:lstStyle>
            <a:lvl1pPr marL="0" indent="0">
              <a:buNone/>
              <a:defRPr sz="8900" b="1"/>
            </a:lvl1pPr>
            <a:lvl2pPr marL="1697355" indent="0">
              <a:buNone/>
              <a:defRPr sz="7400" b="1"/>
            </a:lvl2pPr>
            <a:lvl3pPr marL="3394710" indent="0">
              <a:buNone/>
              <a:defRPr sz="6700" b="1"/>
            </a:lvl3pPr>
            <a:lvl4pPr marL="5092065" indent="0">
              <a:buNone/>
              <a:defRPr sz="5900" b="1"/>
            </a:lvl4pPr>
            <a:lvl5pPr marL="6789420" indent="0">
              <a:buNone/>
              <a:defRPr sz="5900" b="1"/>
            </a:lvl5pPr>
            <a:lvl6pPr marL="8486775" indent="0">
              <a:buNone/>
              <a:defRPr sz="5900" b="1"/>
            </a:lvl6pPr>
            <a:lvl7pPr marL="10184130" indent="0">
              <a:buNone/>
              <a:defRPr sz="5900" b="1"/>
            </a:lvl7pPr>
            <a:lvl8pPr marL="11881485" indent="0">
              <a:buNone/>
              <a:defRPr sz="5900" b="1"/>
            </a:lvl8pPr>
            <a:lvl9pPr marL="13578840" indent="0">
              <a:buNone/>
              <a:defRPr sz="5900" b="1"/>
            </a:lvl9pPr>
          </a:lstStyle>
          <a:p>
            <a:pPr lvl="0"/>
            <a:r>
              <a:rPr lang="fr-FR"/>
              <a:t>Cliquez pour modifier les styles du texte du masque</a:t>
            </a:r>
          </a:p>
        </p:txBody>
      </p:sp>
      <p:sp>
        <p:nvSpPr>
          <p:cNvPr id="6" name="Espace réservé du contenu 5"/>
          <p:cNvSpPr>
            <a:spLocks noGrp="1"/>
          </p:cNvSpPr>
          <p:nvPr>
            <p:ph sz="quarter" idx="4"/>
          </p:nvPr>
        </p:nvSpPr>
        <p:spPr>
          <a:xfrm>
            <a:off x="13717341" y="10276284"/>
            <a:ext cx="11935867" cy="18669836"/>
          </a:xfrm>
        </p:spPr>
        <p:txBody>
          <a:bodyPr/>
          <a:lstStyle>
            <a:lvl1pPr>
              <a:defRPr sz="8900"/>
            </a:lvl1pPr>
            <a:lvl2pPr>
              <a:defRPr sz="7400"/>
            </a:lvl2pPr>
            <a:lvl3pPr>
              <a:defRPr sz="6700"/>
            </a:lvl3pPr>
            <a:lvl4pPr>
              <a:defRPr sz="5900"/>
            </a:lvl4pPr>
            <a:lvl5pPr>
              <a:defRPr sz="5900"/>
            </a:lvl5pPr>
            <a:lvl6pPr>
              <a:defRPr sz="5900"/>
            </a:lvl6pPr>
            <a:lvl7pPr>
              <a:defRPr sz="5900"/>
            </a:lvl7pPr>
            <a:lvl8pPr>
              <a:defRPr sz="5900"/>
            </a:lvl8pPr>
            <a:lvl9pPr>
              <a:defRPr sz="5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50170" y="1290161"/>
            <a:ext cx="8883924" cy="5490686"/>
          </a:xfrm>
        </p:spPr>
        <p:txBody>
          <a:bodyPr anchor="b"/>
          <a:lstStyle>
            <a:lvl1pPr algn="l">
              <a:defRPr sz="7400" b="1"/>
            </a:lvl1pPr>
          </a:lstStyle>
          <a:p>
            <a:r>
              <a:rPr lang="fr-FR"/>
              <a:t>Cliquez pour modifier le style du titre</a:t>
            </a:r>
          </a:p>
        </p:txBody>
      </p:sp>
      <p:sp>
        <p:nvSpPr>
          <p:cNvPr id="3" name="Espace réservé du contenu 2"/>
          <p:cNvSpPr>
            <a:spLocks noGrp="1"/>
          </p:cNvSpPr>
          <p:nvPr>
            <p:ph idx="1"/>
          </p:nvPr>
        </p:nvSpPr>
        <p:spPr>
          <a:xfrm>
            <a:off x="10557569" y="1290164"/>
            <a:ext cx="15095637" cy="27655959"/>
          </a:xfrm>
        </p:spPr>
        <p:txBody>
          <a:bodyPr/>
          <a:lstStyle>
            <a:lvl1pPr>
              <a:defRPr sz="11900"/>
            </a:lvl1pPr>
            <a:lvl2pPr>
              <a:defRPr sz="10400"/>
            </a:lvl2pPr>
            <a:lvl3pPr>
              <a:defRPr sz="8900"/>
            </a:lvl3pPr>
            <a:lvl4pPr>
              <a:defRPr sz="7400"/>
            </a:lvl4pPr>
            <a:lvl5pPr>
              <a:defRPr sz="7400"/>
            </a:lvl5pPr>
            <a:lvl6pPr>
              <a:defRPr sz="7400"/>
            </a:lvl6pPr>
            <a:lvl7pPr>
              <a:defRPr sz="7400"/>
            </a:lvl7pPr>
            <a:lvl8pPr>
              <a:defRPr sz="7400"/>
            </a:lvl8pPr>
            <a:lvl9pPr>
              <a:defRPr sz="7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350170" y="6780850"/>
            <a:ext cx="8883924" cy="22165273"/>
          </a:xfrm>
        </p:spPr>
        <p:txBody>
          <a:bodyPr/>
          <a:lstStyle>
            <a:lvl1pPr marL="0" indent="0">
              <a:buNone/>
              <a:defRPr sz="5200"/>
            </a:lvl1pPr>
            <a:lvl2pPr marL="1697355" indent="0">
              <a:buNone/>
              <a:defRPr sz="4500"/>
            </a:lvl2pPr>
            <a:lvl3pPr marL="3394710" indent="0">
              <a:buNone/>
              <a:defRPr sz="3700"/>
            </a:lvl3pPr>
            <a:lvl4pPr marL="5092065" indent="0">
              <a:buNone/>
              <a:defRPr sz="3300"/>
            </a:lvl4pPr>
            <a:lvl5pPr marL="6789420" indent="0">
              <a:buNone/>
              <a:defRPr sz="3300"/>
            </a:lvl5pPr>
            <a:lvl6pPr marL="8486775" indent="0">
              <a:buNone/>
              <a:defRPr sz="3300"/>
            </a:lvl6pPr>
            <a:lvl7pPr marL="10184130" indent="0">
              <a:buNone/>
              <a:defRPr sz="3300"/>
            </a:lvl7pPr>
            <a:lvl8pPr marL="11881485" indent="0">
              <a:buNone/>
              <a:defRPr sz="3300"/>
            </a:lvl8pPr>
            <a:lvl9pPr marL="13578840" indent="0">
              <a:buNone/>
              <a:defRPr sz="3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92851" y="22682835"/>
            <a:ext cx="16202025" cy="2677837"/>
          </a:xfrm>
        </p:spPr>
        <p:txBody>
          <a:bodyPr anchor="b"/>
          <a:lstStyle>
            <a:lvl1pPr algn="l">
              <a:defRPr sz="7400" b="1"/>
            </a:lvl1pPr>
          </a:lstStyle>
          <a:p>
            <a:r>
              <a:rPr lang="fr-FR"/>
              <a:t>Cliquez pour modifier le style du titre</a:t>
            </a:r>
          </a:p>
        </p:txBody>
      </p:sp>
      <p:sp>
        <p:nvSpPr>
          <p:cNvPr id="3" name="Espace réservé pour une image  2"/>
          <p:cNvSpPr>
            <a:spLocks noGrp="1"/>
          </p:cNvSpPr>
          <p:nvPr>
            <p:ph type="pic" idx="1"/>
          </p:nvPr>
        </p:nvSpPr>
        <p:spPr>
          <a:xfrm>
            <a:off x="5292851" y="2895362"/>
            <a:ext cx="16202025" cy="19442430"/>
          </a:xfrm>
        </p:spPr>
        <p:txBody>
          <a:bodyPr/>
          <a:lstStyle>
            <a:lvl1pPr marL="0" indent="0">
              <a:buNone/>
              <a:defRPr sz="11900"/>
            </a:lvl1pPr>
            <a:lvl2pPr marL="1697355" indent="0">
              <a:buNone/>
              <a:defRPr sz="10400"/>
            </a:lvl2pPr>
            <a:lvl3pPr marL="3394710" indent="0">
              <a:buNone/>
              <a:defRPr sz="8900"/>
            </a:lvl3pPr>
            <a:lvl4pPr marL="5092065" indent="0">
              <a:buNone/>
              <a:defRPr sz="7400"/>
            </a:lvl4pPr>
            <a:lvl5pPr marL="6789420" indent="0">
              <a:buNone/>
              <a:defRPr sz="7400"/>
            </a:lvl5pPr>
            <a:lvl6pPr marL="8486775" indent="0">
              <a:buNone/>
              <a:defRPr sz="7400"/>
            </a:lvl6pPr>
            <a:lvl7pPr marL="10184130" indent="0">
              <a:buNone/>
              <a:defRPr sz="7400"/>
            </a:lvl7pPr>
            <a:lvl8pPr marL="11881485" indent="0">
              <a:buNone/>
              <a:defRPr sz="7400"/>
            </a:lvl8pPr>
            <a:lvl9pPr marL="13578840" indent="0">
              <a:buNone/>
              <a:defRPr sz="7400"/>
            </a:lvl9pPr>
          </a:lstStyle>
          <a:p>
            <a:endParaRPr lang="fr-FR" dirty="0"/>
          </a:p>
        </p:txBody>
      </p:sp>
      <p:sp>
        <p:nvSpPr>
          <p:cNvPr id="4" name="Espace réservé du texte 3"/>
          <p:cNvSpPr>
            <a:spLocks noGrp="1"/>
          </p:cNvSpPr>
          <p:nvPr>
            <p:ph type="body" sz="half" idx="2"/>
          </p:nvPr>
        </p:nvSpPr>
        <p:spPr>
          <a:xfrm>
            <a:off x="5292851" y="25360672"/>
            <a:ext cx="16202025" cy="3802973"/>
          </a:xfrm>
        </p:spPr>
        <p:txBody>
          <a:bodyPr/>
          <a:lstStyle>
            <a:lvl1pPr marL="0" indent="0">
              <a:buNone/>
              <a:defRPr sz="5200"/>
            </a:lvl1pPr>
            <a:lvl2pPr marL="1697355" indent="0">
              <a:buNone/>
              <a:defRPr sz="4500"/>
            </a:lvl2pPr>
            <a:lvl3pPr marL="3394710" indent="0">
              <a:buNone/>
              <a:defRPr sz="3700"/>
            </a:lvl3pPr>
            <a:lvl4pPr marL="5092065" indent="0">
              <a:buNone/>
              <a:defRPr sz="3300"/>
            </a:lvl4pPr>
            <a:lvl5pPr marL="6789420" indent="0">
              <a:buNone/>
              <a:defRPr sz="3300"/>
            </a:lvl5pPr>
            <a:lvl6pPr marL="8486775" indent="0">
              <a:buNone/>
              <a:defRPr sz="3300"/>
            </a:lvl6pPr>
            <a:lvl7pPr marL="10184130" indent="0">
              <a:buNone/>
              <a:defRPr sz="3300"/>
            </a:lvl7pPr>
            <a:lvl8pPr marL="11881485" indent="0">
              <a:buNone/>
              <a:defRPr sz="3300"/>
            </a:lvl8pPr>
            <a:lvl9pPr marL="13578840" indent="0">
              <a:buNone/>
              <a:defRPr sz="3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7832E30-8DBF-4740-B5BD-8FC163DCB647}" type="datetimeFigureOut">
              <a:rPr lang="fr-FR" smtClean="0"/>
              <a:pPr/>
              <a:t>20/02/2024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3FEEE-E13A-4139-97F1-EBA34BAA9DC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36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350169" y="1297665"/>
            <a:ext cx="24303038" cy="5400675"/>
          </a:xfrm>
          <a:prstGeom prst="rect">
            <a:avLst/>
          </a:prstGeom>
        </p:spPr>
        <p:txBody>
          <a:bodyPr vert="horz" lIns="339471" tIns="169736" rIns="339471" bIns="169736" rtlCol="0" anchor="ctr">
            <a:normAutofit/>
          </a:bodyPr>
          <a:lstStyle/>
          <a:p>
            <a:r>
              <a:rPr lang="fr-FR"/>
              <a:t>Cliquez pour modifier le style du titre</a:t>
            </a:r>
          </a:p>
        </p:txBody>
      </p:sp>
      <p:sp>
        <p:nvSpPr>
          <p:cNvPr id="3" name="Espace réservé du texte 2"/>
          <p:cNvSpPr>
            <a:spLocks noGrp="1"/>
          </p:cNvSpPr>
          <p:nvPr>
            <p:ph type="body" idx="1"/>
          </p:nvPr>
        </p:nvSpPr>
        <p:spPr>
          <a:xfrm>
            <a:off x="1350169" y="7560947"/>
            <a:ext cx="24303038" cy="21385175"/>
          </a:xfrm>
          <a:prstGeom prst="rect">
            <a:avLst/>
          </a:prstGeom>
        </p:spPr>
        <p:txBody>
          <a:bodyPr vert="horz" lIns="339471" tIns="169736" rIns="339471" bIns="16973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350169" y="30033756"/>
            <a:ext cx="6300788" cy="1725216"/>
          </a:xfrm>
          <a:prstGeom prst="rect">
            <a:avLst/>
          </a:prstGeom>
        </p:spPr>
        <p:txBody>
          <a:bodyPr vert="horz" lIns="339471" tIns="169736" rIns="339471" bIns="169736" rtlCol="0" anchor="ctr"/>
          <a:lstStyle>
            <a:lvl1pPr algn="l">
              <a:defRPr sz="4500">
                <a:solidFill>
                  <a:schemeClr val="tx1">
                    <a:tint val="75000"/>
                  </a:schemeClr>
                </a:solidFill>
              </a:defRPr>
            </a:lvl1pPr>
          </a:lstStyle>
          <a:p>
            <a:fld id="{07832E30-8DBF-4740-B5BD-8FC163DCB647}" type="datetimeFigureOut">
              <a:rPr lang="fr-FR" smtClean="0"/>
              <a:pPr/>
              <a:t>20/02/2024</a:t>
            </a:fld>
            <a:endParaRPr lang="fr-FR" dirty="0"/>
          </a:p>
        </p:txBody>
      </p:sp>
      <p:sp>
        <p:nvSpPr>
          <p:cNvPr id="5" name="Espace réservé du pied de page 4"/>
          <p:cNvSpPr>
            <a:spLocks noGrp="1"/>
          </p:cNvSpPr>
          <p:nvPr>
            <p:ph type="ftr" sz="quarter" idx="3"/>
          </p:nvPr>
        </p:nvSpPr>
        <p:spPr>
          <a:xfrm>
            <a:off x="9226153" y="30033756"/>
            <a:ext cx="8551069" cy="1725216"/>
          </a:xfrm>
          <a:prstGeom prst="rect">
            <a:avLst/>
          </a:prstGeom>
        </p:spPr>
        <p:txBody>
          <a:bodyPr vert="horz" lIns="339471" tIns="169736" rIns="339471" bIns="169736" rtlCol="0" anchor="ctr"/>
          <a:lstStyle>
            <a:lvl1pPr algn="ctr">
              <a:defRPr sz="45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9352419" y="30033756"/>
            <a:ext cx="6300788" cy="1725216"/>
          </a:xfrm>
          <a:prstGeom prst="rect">
            <a:avLst/>
          </a:prstGeom>
        </p:spPr>
        <p:txBody>
          <a:bodyPr vert="horz" lIns="339471" tIns="169736" rIns="339471" bIns="169736" rtlCol="0" anchor="ctr"/>
          <a:lstStyle>
            <a:lvl1pPr algn="r">
              <a:defRPr sz="4500">
                <a:solidFill>
                  <a:schemeClr val="tx1">
                    <a:tint val="75000"/>
                  </a:schemeClr>
                </a:solidFill>
              </a:defRPr>
            </a:lvl1pPr>
          </a:lstStyle>
          <a:p>
            <a:fld id="{FE73FEEE-E13A-4139-97F1-EBA34BAA9DC4}"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94710" rtl="0" eaLnBrk="1" latinLnBrk="0" hangingPunct="1">
        <a:spcBef>
          <a:spcPct val="0"/>
        </a:spcBef>
        <a:buNone/>
        <a:defRPr sz="16300" kern="1200">
          <a:solidFill>
            <a:schemeClr val="tx1"/>
          </a:solidFill>
          <a:latin typeface="+mj-lt"/>
          <a:ea typeface="+mj-ea"/>
          <a:cs typeface="+mj-cs"/>
        </a:defRPr>
      </a:lvl1pPr>
    </p:titleStyle>
    <p:bodyStyle>
      <a:lvl1pPr marL="1273016" indent="-1273016" algn="l" defTabSz="3394710" rtl="0" eaLnBrk="1" latinLnBrk="0" hangingPunct="1">
        <a:spcBef>
          <a:spcPct val="20000"/>
        </a:spcBef>
        <a:buFont typeface="Arial" pitchFamily="34" charset="0"/>
        <a:buChar char="•"/>
        <a:defRPr sz="11900" kern="1200">
          <a:solidFill>
            <a:schemeClr val="tx1"/>
          </a:solidFill>
          <a:latin typeface="+mn-lt"/>
          <a:ea typeface="+mn-ea"/>
          <a:cs typeface="+mn-cs"/>
        </a:defRPr>
      </a:lvl1pPr>
      <a:lvl2pPr marL="2758202" indent="-1060847" algn="l" defTabSz="3394710" rtl="0" eaLnBrk="1" latinLnBrk="0" hangingPunct="1">
        <a:spcBef>
          <a:spcPct val="20000"/>
        </a:spcBef>
        <a:buFont typeface="Arial" pitchFamily="34" charset="0"/>
        <a:buChar char="–"/>
        <a:defRPr sz="10400" kern="1200">
          <a:solidFill>
            <a:schemeClr val="tx1"/>
          </a:solidFill>
          <a:latin typeface="+mn-lt"/>
          <a:ea typeface="+mn-ea"/>
          <a:cs typeface="+mn-cs"/>
        </a:defRPr>
      </a:lvl2pPr>
      <a:lvl3pPr marL="4243388" indent="-848678" algn="l" defTabSz="3394710" rtl="0" eaLnBrk="1" latinLnBrk="0" hangingPunct="1">
        <a:spcBef>
          <a:spcPct val="20000"/>
        </a:spcBef>
        <a:buFont typeface="Arial" pitchFamily="34" charset="0"/>
        <a:buChar char="•"/>
        <a:defRPr sz="8900" kern="1200">
          <a:solidFill>
            <a:schemeClr val="tx1"/>
          </a:solidFill>
          <a:latin typeface="+mn-lt"/>
          <a:ea typeface="+mn-ea"/>
          <a:cs typeface="+mn-cs"/>
        </a:defRPr>
      </a:lvl3pPr>
      <a:lvl4pPr marL="594074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4pPr>
      <a:lvl5pPr marL="763809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5pPr>
      <a:lvl6pPr marL="933545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6pPr>
      <a:lvl7pPr marL="1103280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7pPr>
      <a:lvl8pPr marL="12730163"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8pPr>
      <a:lvl9pPr marL="14427518" indent="-848678" algn="l" defTabSz="3394710" rtl="0" eaLnBrk="1" latinLnBrk="0" hangingPunct="1">
        <a:spcBef>
          <a:spcPct val="20000"/>
        </a:spcBef>
        <a:buFont typeface="Arial" pitchFamily="34" charset="0"/>
        <a:buChar char="•"/>
        <a:defRPr sz="7400" kern="1200">
          <a:solidFill>
            <a:schemeClr val="tx1"/>
          </a:solidFill>
          <a:latin typeface="+mn-lt"/>
          <a:ea typeface="+mn-ea"/>
          <a:cs typeface="+mn-cs"/>
        </a:defRPr>
      </a:lvl9pPr>
    </p:bodyStyle>
    <p:otherStyle>
      <a:defPPr>
        <a:defRPr lang="fr-FR"/>
      </a:defPPr>
      <a:lvl1pPr marL="0" algn="l" defTabSz="3394710" rtl="0" eaLnBrk="1" latinLnBrk="0" hangingPunct="1">
        <a:defRPr sz="6700" kern="1200">
          <a:solidFill>
            <a:schemeClr val="tx1"/>
          </a:solidFill>
          <a:latin typeface="+mn-lt"/>
          <a:ea typeface="+mn-ea"/>
          <a:cs typeface="+mn-cs"/>
        </a:defRPr>
      </a:lvl1pPr>
      <a:lvl2pPr marL="1697355" algn="l" defTabSz="3394710" rtl="0" eaLnBrk="1" latinLnBrk="0" hangingPunct="1">
        <a:defRPr sz="6700" kern="1200">
          <a:solidFill>
            <a:schemeClr val="tx1"/>
          </a:solidFill>
          <a:latin typeface="+mn-lt"/>
          <a:ea typeface="+mn-ea"/>
          <a:cs typeface="+mn-cs"/>
        </a:defRPr>
      </a:lvl2pPr>
      <a:lvl3pPr marL="3394710" algn="l" defTabSz="3394710" rtl="0" eaLnBrk="1" latinLnBrk="0" hangingPunct="1">
        <a:defRPr sz="6700" kern="1200">
          <a:solidFill>
            <a:schemeClr val="tx1"/>
          </a:solidFill>
          <a:latin typeface="+mn-lt"/>
          <a:ea typeface="+mn-ea"/>
          <a:cs typeface="+mn-cs"/>
        </a:defRPr>
      </a:lvl3pPr>
      <a:lvl4pPr marL="5092065" algn="l" defTabSz="3394710" rtl="0" eaLnBrk="1" latinLnBrk="0" hangingPunct="1">
        <a:defRPr sz="6700" kern="1200">
          <a:solidFill>
            <a:schemeClr val="tx1"/>
          </a:solidFill>
          <a:latin typeface="+mn-lt"/>
          <a:ea typeface="+mn-ea"/>
          <a:cs typeface="+mn-cs"/>
        </a:defRPr>
      </a:lvl4pPr>
      <a:lvl5pPr marL="6789420" algn="l" defTabSz="3394710" rtl="0" eaLnBrk="1" latinLnBrk="0" hangingPunct="1">
        <a:defRPr sz="6700" kern="1200">
          <a:solidFill>
            <a:schemeClr val="tx1"/>
          </a:solidFill>
          <a:latin typeface="+mn-lt"/>
          <a:ea typeface="+mn-ea"/>
          <a:cs typeface="+mn-cs"/>
        </a:defRPr>
      </a:lvl5pPr>
      <a:lvl6pPr marL="8486775" algn="l" defTabSz="3394710" rtl="0" eaLnBrk="1" latinLnBrk="0" hangingPunct="1">
        <a:defRPr sz="6700" kern="1200">
          <a:solidFill>
            <a:schemeClr val="tx1"/>
          </a:solidFill>
          <a:latin typeface="+mn-lt"/>
          <a:ea typeface="+mn-ea"/>
          <a:cs typeface="+mn-cs"/>
        </a:defRPr>
      </a:lvl6pPr>
      <a:lvl7pPr marL="10184130" algn="l" defTabSz="3394710" rtl="0" eaLnBrk="1" latinLnBrk="0" hangingPunct="1">
        <a:defRPr sz="6700" kern="1200">
          <a:solidFill>
            <a:schemeClr val="tx1"/>
          </a:solidFill>
          <a:latin typeface="+mn-lt"/>
          <a:ea typeface="+mn-ea"/>
          <a:cs typeface="+mn-cs"/>
        </a:defRPr>
      </a:lvl7pPr>
      <a:lvl8pPr marL="11881485" algn="l" defTabSz="3394710" rtl="0" eaLnBrk="1" latinLnBrk="0" hangingPunct="1">
        <a:defRPr sz="6700" kern="1200">
          <a:solidFill>
            <a:schemeClr val="tx1"/>
          </a:solidFill>
          <a:latin typeface="+mn-lt"/>
          <a:ea typeface="+mn-ea"/>
          <a:cs typeface="+mn-cs"/>
        </a:defRPr>
      </a:lvl8pPr>
      <a:lvl9pPr marL="13578840" algn="l" defTabSz="3394710" rtl="0" eaLnBrk="1" latinLnBrk="0" hangingPunct="1">
        <a:defRPr sz="6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machine/Bloc%20de%20Char.&amp;Ent%20.avi" TargetMode="External"/><Relationship Id="rId11" Type="http://schemas.openxmlformats.org/officeDocument/2006/relationships/image" Target="../media/image8.jpeg"/><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7.jpeg"/><Relationship Id="rId4" Type="http://schemas.openxmlformats.org/officeDocument/2006/relationships/hyperlink" Target="machine/Bloc%20de%20soudage.avi" TargetMode="External"/><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3098" y="6053356"/>
            <a:ext cx="26511045" cy="4608000"/>
          </a:xfrm>
          <a:ln w="76200" cmpd="sng">
            <a:noFill/>
            <a:prstDash val="solid"/>
          </a:ln>
        </p:spPr>
        <p:txBody>
          <a:bodyPr>
            <a:noAutofit/>
          </a:bodyPr>
          <a:lstStyle/>
          <a:p>
            <a:pPr algn="just"/>
            <a:r>
              <a:rPr lang="en-US" sz="3600" b="1" dirty="0">
                <a:latin typeface="Times New Roman" pitchFamily="18" charset="0"/>
                <a:cs typeface="Times New Roman" pitchFamily="18" charset="0"/>
              </a:rPr>
              <a:t>Project goals </a:t>
            </a:r>
            <a:r>
              <a:rPr lang="en-US" sz="4400" b="1" dirty="0">
                <a:latin typeface="Times New Roman" pitchFamily="18" charset="0"/>
                <a:cs typeface="Times New Roman" pitchFamily="18" charset="0"/>
              </a:rPr>
              <a:t>: </a:t>
            </a:r>
            <a:r>
              <a:rPr lang="en-US" sz="3200" dirty="0">
                <a:latin typeface="Times New Roman" pitchFamily="18" charset="0"/>
                <a:cs typeface="Times New Roman" pitchFamily="18" charset="0"/>
              </a:rPr>
              <a:t>This work, is a part of the collaboration between the Higher Institute of Technological Studies of Sfax  (ISET-SFAX) and </a:t>
            </a:r>
            <a:r>
              <a:rPr lang="en-US" sz="3200" dirty="0" err="1">
                <a:latin typeface="Times New Roman" pitchFamily="18" charset="0"/>
                <a:cs typeface="Times New Roman" pitchFamily="18" charset="0"/>
              </a:rPr>
              <a:t>Jarraya</a:t>
            </a:r>
            <a:r>
              <a:rPr lang="en-US" sz="3200" dirty="0">
                <a:latin typeface="Times New Roman" pitchFamily="18" charset="0"/>
                <a:cs typeface="Times New Roman" pitchFamily="18" charset="0"/>
              </a:rPr>
              <a:t> Mechanical Industries Establishment (EJIM ), which aims to enhance the performance of its production machines and tools. Upon his request, we designed this machine to increase the welding speed for two types of towel bars.</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fr-FR" sz="3600" b="1" dirty="0">
                <a:latin typeface="Times New Roman" pitchFamily="18" charset="0"/>
                <a:cs typeface="Times New Roman" pitchFamily="18" charset="0"/>
              </a:rPr>
              <a:t>Objectifs du projet </a:t>
            </a:r>
            <a:r>
              <a:rPr lang="fr-FR" sz="4400" b="1" dirty="0">
                <a:latin typeface="Times New Roman" pitchFamily="18" charset="0"/>
                <a:cs typeface="Times New Roman" pitchFamily="18" charset="0"/>
              </a:rPr>
              <a:t>: </a:t>
            </a:r>
            <a:r>
              <a:rPr lang="fr-FR" sz="3200" dirty="0">
                <a:latin typeface="Times New Roman" pitchFamily="18" charset="0"/>
                <a:cs typeface="Times New Roman" pitchFamily="18" charset="0"/>
              </a:rPr>
              <a:t>Ce travail, s’inscrit dans le cadre de la collaboration de l’Institut Supérieur des Etudes Technologiques de Sfax avec l’Etablissement </a:t>
            </a:r>
            <a:r>
              <a:rPr lang="fr-FR" sz="3200" dirty="0" err="1">
                <a:latin typeface="Times New Roman" pitchFamily="18" charset="0"/>
                <a:cs typeface="Times New Roman" pitchFamily="18" charset="0"/>
              </a:rPr>
              <a:t>Jarraya</a:t>
            </a:r>
            <a:r>
              <a:rPr lang="fr-FR" sz="3200" dirty="0">
                <a:latin typeface="Times New Roman" pitchFamily="18" charset="0"/>
                <a:cs typeface="Times New Roman" pitchFamily="18" charset="0"/>
              </a:rPr>
              <a:t> Industries Mécaniques « EJIM », qui cherche à améliorer les performances de ses machines et outillages de production. Sur sa demande, nous avons réalisé cette machine afin d’augmenter la cadence de soudage de deux types de portes serviettes.</a:t>
            </a:r>
          </a:p>
        </p:txBody>
      </p:sp>
      <p:sp>
        <p:nvSpPr>
          <p:cNvPr id="6" name="ZoneTexte 5"/>
          <p:cNvSpPr txBox="1"/>
          <p:nvPr/>
        </p:nvSpPr>
        <p:spPr>
          <a:xfrm>
            <a:off x="1535401" y="2768713"/>
            <a:ext cx="24275481" cy="2200602"/>
          </a:xfrm>
          <a:prstGeom prst="rect">
            <a:avLst/>
          </a:prstGeom>
          <a:solidFill>
            <a:schemeClr val="tx2">
              <a:lumMod val="40000"/>
              <a:lumOff val="60000"/>
            </a:schemeClr>
          </a:solidFill>
          <a:ln w="76200">
            <a:noFill/>
          </a:ln>
        </p:spPr>
        <p:txBody>
          <a:bodyPr wrap="square" lIns="0" tIns="0" rIns="0" bIns="0" rtlCol="0">
            <a:spAutoFit/>
          </a:bodyPr>
          <a:lstStyle/>
          <a:p>
            <a:pPr algn="ctr">
              <a:lnSpc>
                <a:spcPct val="150000"/>
              </a:lnSpc>
              <a:spcAft>
                <a:spcPts val="1200"/>
              </a:spcAft>
            </a:pPr>
            <a:r>
              <a:rPr lang="en-US" sz="3800" b="1" dirty="0">
                <a:latin typeface="Algerian" panose="04020705040A02060702" pitchFamily="82" charset="0"/>
                <a:ea typeface="ADLaM Display" panose="02010000000000000000" pitchFamily="2" charset="0"/>
                <a:cs typeface="ADLaM Display" panose="02010000000000000000" pitchFamily="2" charset="0"/>
              </a:rPr>
              <a:t>STUDY, DESIGN AND REALIZATION OF A SPECIAL ROBOTIC MACHINE FOR WELDING TOWEL BARS</a:t>
            </a:r>
          </a:p>
          <a:p>
            <a:pPr algn="ctr"/>
            <a:r>
              <a:rPr lang="fr-FR" sz="3800" b="1" dirty="0">
                <a:latin typeface="Algerian" panose="04020705040A02060702" pitchFamily="82" charset="0"/>
                <a:ea typeface="ADLaM Display" panose="02010000000000000000" pitchFamily="2" charset="0"/>
                <a:cs typeface="ADLaM Display" panose="02010000000000000000" pitchFamily="2" charset="0"/>
              </a:rPr>
              <a:t>ETUDE, CONCEPTION ET REALISATION D’UNE MACHINE SPECIALE ROBOTISEE POUR LE SOUDAGE DES PORTES SERVIETTES</a:t>
            </a:r>
            <a:endParaRPr lang="fr-FR" sz="3800" b="1" cap="all" dirty="0">
              <a:latin typeface="Algerian" panose="04020705040A02060702" pitchFamily="82" charset="0"/>
              <a:ea typeface="ADLaM Display" panose="02010000000000000000" pitchFamily="2" charset="0"/>
              <a:cs typeface="ADLaM Display" panose="02010000000000000000" pitchFamily="2" charset="0"/>
            </a:endParaRPr>
          </a:p>
        </p:txBody>
      </p:sp>
      <p:sp>
        <p:nvSpPr>
          <p:cNvPr id="7" name="ZoneTexte 6"/>
          <p:cNvSpPr txBox="1"/>
          <p:nvPr/>
        </p:nvSpPr>
        <p:spPr>
          <a:xfrm>
            <a:off x="477150" y="15429958"/>
            <a:ext cx="11844000" cy="9341019"/>
          </a:xfrm>
          <a:prstGeom prst="rect">
            <a:avLst/>
          </a:prstGeom>
          <a:noFill/>
          <a:ln w="76200">
            <a:noFill/>
          </a:ln>
        </p:spPr>
        <p:txBody>
          <a:bodyPr wrap="square" rtlCol="0">
            <a:spAutoFit/>
          </a:bodyPr>
          <a:lstStyle/>
          <a:p>
            <a:pPr algn="ctr"/>
            <a:endParaRPr lang="fr-FR" sz="4400" b="1" dirty="0">
              <a:latin typeface="Times New Roman" pitchFamily="18" charset="0"/>
              <a:cs typeface="Times New Roman" pitchFamily="18" charset="0"/>
            </a:endParaRPr>
          </a:p>
          <a:p>
            <a:pPr algn="ctr"/>
            <a:r>
              <a:rPr lang="fr-FR" sz="4400" b="1" dirty="0" err="1">
                <a:latin typeface="Times New Roman" pitchFamily="18" charset="0"/>
                <a:cs typeface="Times New Roman" pitchFamily="18" charset="0"/>
              </a:rPr>
              <a:t>Study</a:t>
            </a:r>
            <a:r>
              <a:rPr lang="fr-FR" sz="4400" b="1" dirty="0">
                <a:latin typeface="Times New Roman" pitchFamily="18" charset="0"/>
                <a:cs typeface="Times New Roman" pitchFamily="18" charset="0"/>
              </a:rPr>
              <a:t> and design </a:t>
            </a:r>
          </a:p>
          <a:p>
            <a:pPr algn="ctr"/>
            <a:r>
              <a:rPr lang="fr-FR" sz="4400" b="1" dirty="0">
                <a:latin typeface="Times New Roman" pitchFamily="18" charset="0"/>
                <a:cs typeface="Times New Roman" pitchFamily="18" charset="0"/>
              </a:rPr>
              <a:t>Etude et conception</a:t>
            </a:r>
          </a:p>
          <a:p>
            <a:endParaRPr lang="fr-FR" dirty="0"/>
          </a:p>
          <a:p>
            <a:endParaRPr lang="fr-FR" dirty="0"/>
          </a:p>
          <a:p>
            <a:endParaRPr lang="fr-FR" dirty="0"/>
          </a:p>
          <a:p>
            <a:endParaRPr lang="fr-FR" dirty="0"/>
          </a:p>
          <a:p>
            <a:endParaRPr lang="fr-FR" dirty="0"/>
          </a:p>
          <a:p>
            <a:pPr algn="ctr"/>
            <a:endParaRPr lang="fr-FR" dirty="0">
              <a:latin typeface="Times New Roman" pitchFamily="18" charset="0"/>
              <a:cs typeface="Times New Roman" pitchFamily="18" charset="0"/>
            </a:endParaRPr>
          </a:p>
          <a:p>
            <a:endParaRPr lang="fr-FR" dirty="0"/>
          </a:p>
        </p:txBody>
      </p:sp>
      <p:sp>
        <p:nvSpPr>
          <p:cNvPr id="9" name="Rectangle 8"/>
          <p:cNvSpPr/>
          <p:nvPr/>
        </p:nvSpPr>
        <p:spPr>
          <a:xfrm>
            <a:off x="5884627" y="18334485"/>
            <a:ext cx="5879804" cy="2062103"/>
          </a:xfrm>
          <a:prstGeom prst="rect">
            <a:avLst/>
          </a:prstGeom>
        </p:spPr>
        <p:txBody>
          <a:bodyPr wrap="square">
            <a:spAutoFit/>
          </a:bodyPr>
          <a:lstStyle/>
          <a:p>
            <a:r>
              <a:rPr lang="en-US" sz="3200" b="1" i="1" dirty="0">
                <a:latin typeface="Times New Roman" pitchFamily="18" charset="0"/>
                <a:cs typeface="Times New Roman" pitchFamily="18" charset="0"/>
              </a:rPr>
              <a:t>Fig.3 </a:t>
            </a:r>
            <a:r>
              <a:rPr lang="en-US" sz="3200" i="1" dirty="0">
                <a:latin typeface="Times New Roman" pitchFamily="18" charset="0"/>
                <a:cs typeface="Times New Roman" pitchFamily="18" charset="0"/>
              </a:rPr>
              <a:t>Verification by the finite element method</a:t>
            </a:r>
            <a:endParaRPr lang="fr-FR" sz="3200" i="1" dirty="0">
              <a:latin typeface="Times New Roman" pitchFamily="18" charset="0"/>
              <a:cs typeface="Times New Roman" pitchFamily="18" charset="0"/>
            </a:endParaRPr>
          </a:p>
          <a:p>
            <a:r>
              <a:rPr lang="fr-FR" sz="3200" b="1" i="1" dirty="0">
                <a:latin typeface="Times New Roman" pitchFamily="18" charset="0"/>
                <a:cs typeface="Times New Roman" pitchFamily="18" charset="0"/>
              </a:rPr>
              <a:t>Fig.3 </a:t>
            </a:r>
            <a:r>
              <a:rPr lang="fr-FR" sz="3200" i="1" dirty="0">
                <a:latin typeface="Times New Roman" pitchFamily="18" charset="0"/>
                <a:cs typeface="Times New Roman" pitchFamily="18" charset="0"/>
              </a:rPr>
              <a:t>Vérification par la méthode des éléments finis</a:t>
            </a:r>
          </a:p>
        </p:txBody>
      </p:sp>
      <p:pic>
        <p:nvPicPr>
          <p:cNvPr id="39" name="Image 38"/>
          <p:cNvPicPr>
            <a:picLocks noChangeAspect="1"/>
          </p:cNvPicPr>
          <p:nvPr/>
        </p:nvPicPr>
        <p:blipFill>
          <a:blip r:embed="rId2" cstate="print"/>
          <a:srcRect/>
          <a:stretch>
            <a:fillRect/>
          </a:stretch>
        </p:blipFill>
        <p:spPr bwMode="auto">
          <a:xfrm>
            <a:off x="1107527" y="17737498"/>
            <a:ext cx="4193495" cy="2979591"/>
          </a:xfrm>
          <a:prstGeom prst="rect">
            <a:avLst/>
          </a:prstGeom>
          <a:ln>
            <a:noFill/>
          </a:ln>
          <a:effectLst>
            <a:outerShdw blurRad="292100" dist="139700" dir="2700000" algn="tl" rotWithShape="0">
              <a:srgbClr val="333333">
                <a:alpha val="65000"/>
              </a:srgbClr>
            </a:outerShdw>
          </a:effectLst>
        </p:spPr>
      </p:pic>
      <p:grpSp>
        <p:nvGrpSpPr>
          <p:cNvPr id="15" name="Groupe 14"/>
          <p:cNvGrpSpPr/>
          <p:nvPr/>
        </p:nvGrpSpPr>
        <p:grpSpPr>
          <a:xfrm>
            <a:off x="756271" y="21114544"/>
            <a:ext cx="11179233" cy="10554821"/>
            <a:chOff x="857157" y="19179815"/>
            <a:chExt cx="11503265" cy="11711757"/>
          </a:xfrm>
        </p:grpSpPr>
        <p:sp>
          <p:nvSpPr>
            <p:cNvPr id="11" name="ZoneTexte 10"/>
            <p:cNvSpPr txBox="1"/>
            <p:nvPr/>
          </p:nvSpPr>
          <p:spPr>
            <a:xfrm>
              <a:off x="983437" y="27177644"/>
              <a:ext cx="5990437" cy="1741714"/>
            </a:xfrm>
            <a:prstGeom prst="rect">
              <a:avLst/>
            </a:prstGeom>
            <a:noFill/>
          </p:spPr>
          <p:txBody>
            <a:bodyPr wrap="square" rtlCol="0">
              <a:spAutoFit/>
            </a:bodyPr>
            <a:lstStyle/>
            <a:p>
              <a:pPr algn="ctr"/>
              <a:endParaRPr lang="fr-FR" sz="3200" i="1" dirty="0">
                <a:latin typeface="Times New Roman" pitchFamily="18" charset="0"/>
                <a:cs typeface="Times New Roman" pitchFamily="18" charset="0"/>
              </a:endParaRPr>
            </a:p>
            <a:p>
              <a:pPr algn="ctr"/>
              <a:r>
                <a:rPr lang="en-US" sz="3200" b="1" i="1" dirty="0">
                  <a:latin typeface="Times New Roman" pitchFamily="18" charset="0"/>
                  <a:cs typeface="Times New Roman" pitchFamily="18" charset="0"/>
                </a:rPr>
                <a:t>Fig.5 </a:t>
              </a:r>
              <a:r>
                <a:rPr lang="fr-FR" sz="3200" i="1" dirty="0">
                  <a:latin typeface="Times New Roman" pitchFamily="18" charset="0"/>
                  <a:cs typeface="Times New Roman" pitchFamily="18" charset="0"/>
                </a:rPr>
                <a:t>Machine Design</a:t>
              </a:r>
            </a:p>
            <a:p>
              <a:pPr algn="ctr"/>
              <a:r>
                <a:rPr lang="en-US" sz="3200" b="1" i="1" dirty="0">
                  <a:latin typeface="Times New Roman" pitchFamily="18" charset="0"/>
                  <a:cs typeface="Times New Roman" pitchFamily="18" charset="0"/>
                </a:rPr>
                <a:t>Fig.5 </a:t>
              </a:r>
              <a:r>
                <a:rPr lang="fr-FR" sz="3200" i="1" dirty="0">
                  <a:latin typeface="Times New Roman" pitchFamily="18" charset="0"/>
                  <a:cs typeface="Times New Roman" pitchFamily="18" charset="0"/>
                </a:rPr>
                <a:t>Conception de la machine</a:t>
              </a:r>
            </a:p>
          </p:txBody>
        </p:sp>
        <p:pic>
          <p:nvPicPr>
            <p:cNvPr id="40" name="Image 39"/>
            <p:cNvPicPr>
              <a:picLocks noChangeAspect="1"/>
            </p:cNvPicPr>
            <p:nvPr/>
          </p:nvPicPr>
          <p:blipFill>
            <a:blip r:embed="rId3" cstate="print"/>
            <a:srcRect/>
            <a:stretch>
              <a:fillRect/>
            </a:stretch>
          </p:blipFill>
          <p:spPr bwMode="auto">
            <a:xfrm>
              <a:off x="857157" y="19179815"/>
              <a:ext cx="6547125" cy="8465322"/>
            </a:xfrm>
            <a:prstGeom prst="rect">
              <a:avLst/>
            </a:prstGeom>
            <a:ln>
              <a:noFill/>
            </a:ln>
            <a:effectLst>
              <a:outerShdw blurRad="292100" dist="139700" dir="2700000" algn="tl" rotWithShape="0">
                <a:srgbClr val="333333">
                  <a:alpha val="65000"/>
                </a:srgbClr>
              </a:outerShdw>
            </a:effectLst>
          </p:spPr>
        </p:pic>
        <p:pic>
          <p:nvPicPr>
            <p:cNvPr id="41" name="Picture 2">
              <a:hlinkClick r:id="rId4" action="ppaction://hlinkfile"/>
            </p:cNvPr>
            <p:cNvPicPr>
              <a:picLocks noChangeAspect="1" noChangeArrowheads="1"/>
            </p:cNvPicPr>
            <p:nvPr/>
          </p:nvPicPr>
          <p:blipFill>
            <a:blip r:embed="rId5"/>
            <a:srcRect/>
            <a:stretch>
              <a:fillRect/>
            </a:stretch>
          </p:blipFill>
          <p:spPr bwMode="auto">
            <a:xfrm>
              <a:off x="7789047" y="19965633"/>
              <a:ext cx="4212442" cy="5400000"/>
            </a:xfrm>
            <a:prstGeom prst="rect">
              <a:avLst/>
            </a:prstGeom>
            <a:ln>
              <a:noFill/>
            </a:ln>
            <a:effectLst>
              <a:outerShdw blurRad="292100" dist="139700" dir="2700000" algn="tl" rotWithShape="0">
                <a:srgbClr val="333333">
                  <a:alpha val="65000"/>
                </a:srgbClr>
              </a:outerShdw>
            </a:effectLst>
          </p:spPr>
        </p:pic>
        <p:pic>
          <p:nvPicPr>
            <p:cNvPr id="42" name="Picture 2">
              <a:hlinkClick r:id="rId6" action="ppaction://hlinkfile"/>
            </p:cNvPr>
            <p:cNvPicPr>
              <a:picLocks noChangeAspect="1" noChangeArrowheads="1"/>
            </p:cNvPicPr>
            <p:nvPr/>
          </p:nvPicPr>
          <p:blipFill>
            <a:blip r:embed="rId7"/>
            <a:srcRect r="3236"/>
            <a:stretch>
              <a:fillRect/>
            </a:stretch>
          </p:blipFill>
          <p:spPr bwMode="auto">
            <a:xfrm>
              <a:off x="6109566" y="28803735"/>
              <a:ext cx="6250856" cy="2087837"/>
            </a:xfrm>
            <a:prstGeom prst="rect">
              <a:avLst/>
            </a:prstGeom>
            <a:ln>
              <a:noFill/>
            </a:ln>
            <a:effectLst>
              <a:outerShdw blurRad="292100" dist="139700" dir="2700000" algn="tl" rotWithShape="0">
                <a:srgbClr val="333333">
                  <a:alpha val="65000"/>
                </a:srgbClr>
              </a:outerShdw>
            </a:effectLst>
          </p:spPr>
        </p:pic>
        <p:cxnSp>
          <p:nvCxnSpPr>
            <p:cNvPr id="44" name="Connecteur droit avec flèche 43"/>
            <p:cNvCxnSpPr>
              <a:cxnSpLocks/>
            </p:cNvCxnSpPr>
            <p:nvPr/>
          </p:nvCxnSpPr>
          <p:spPr>
            <a:xfrm>
              <a:off x="5429012" y="21109751"/>
              <a:ext cx="2714825" cy="141766"/>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46" name="Connecteur droit avec flèche 45"/>
            <p:cNvCxnSpPr/>
            <p:nvPr/>
          </p:nvCxnSpPr>
          <p:spPr>
            <a:xfrm rot="16200000" flipH="1">
              <a:off x="3607524" y="25002012"/>
              <a:ext cx="4857784" cy="2643206"/>
            </a:xfrm>
            <a:prstGeom prst="straightConnector1">
              <a:avLst/>
            </a:prstGeom>
            <a:ln w="571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7886378" y="25533516"/>
              <a:ext cx="4017780" cy="1195294"/>
            </a:xfrm>
            <a:prstGeom prst="rect">
              <a:avLst/>
            </a:prstGeom>
            <a:noFill/>
          </p:spPr>
          <p:txBody>
            <a:bodyPr wrap="square" rtlCol="0">
              <a:spAutoFit/>
            </a:bodyPr>
            <a:lstStyle/>
            <a:p>
              <a:pPr algn="ctr"/>
              <a:r>
                <a:rPr lang="en-US" sz="3200" b="1" i="1" dirty="0">
                  <a:latin typeface="Times New Roman" pitchFamily="18" charset="0"/>
                  <a:cs typeface="Times New Roman" pitchFamily="18" charset="0"/>
                </a:rPr>
                <a:t>Fig.4 </a:t>
              </a:r>
              <a:r>
                <a:rPr lang="fr-FR" sz="3200" i="1" dirty="0">
                  <a:latin typeface="Times New Roman" pitchFamily="18" charset="0"/>
                  <a:cs typeface="Times New Roman" pitchFamily="18" charset="0"/>
                </a:rPr>
                <a:t>Welding block</a:t>
              </a:r>
            </a:p>
            <a:p>
              <a:pPr algn="ct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Fig.4 </a:t>
              </a:r>
              <a:r>
                <a:rPr lang="fr-FR" sz="3200" i="1" dirty="0">
                  <a:latin typeface="Times New Roman" pitchFamily="18" charset="0"/>
                  <a:cs typeface="Times New Roman" pitchFamily="18" charset="0"/>
                </a:rPr>
                <a:t>Bloc de soudage</a:t>
              </a:r>
            </a:p>
          </p:txBody>
        </p:sp>
      </p:grpSp>
      <p:sp>
        <p:nvSpPr>
          <p:cNvPr id="50" name="ZoneTexte 49"/>
          <p:cNvSpPr txBox="1"/>
          <p:nvPr/>
        </p:nvSpPr>
        <p:spPr>
          <a:xfrm>
            <a:off x="545916" y="31094065"/>
            <a:ext cx="8037787" cy="1077218"/>
          </a:xfrm>
          <a:prstGeom prst="rect">
            <a:avLst/>
          </a:prstGeom>
          <a:noFill/>
        </p:spPr>
        <p:txBody>
          <a:bodyPr wrap="square" rtlCol="0">
            <a:spAutoFit/>
          </a:bodyPr>
          <a:lstStyle/>
          <a:p>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Fig.6 </a:t>
            </a:r>
            <a:r>
              <a:rPr lang="fr-FR" sz="3200" i="1" dirty="0" err="1">
                <a:latin typeface="Times New Roman" pitchFamily="18" charset="0"/>
                <a:cs typeface="Times New Roman" pitchFamily="18" charset="0"/>
              </a:rPr>
              <a:t>Loading</a:t>
            </a:r>
            <a:r>
              <a:rPr lang="fr-FR" sz="3200" i="1" dirty="0">
                <a:latin typeface="Times New Roman" pitchFamily="18" charset="0"/>
                <a:cs typeface="Times New Roman" pitchFamily="18" charset="0"/>
              </a:rPr>
              <a:t> and drive block</a:t>
            </a:r>
          </a:p>
          <a:p>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Fig.6 </a:t>
            </a:r>
            <a:r>
              <a:rPr lang="fr-FR" sz="3200" i="1" dirty="0">
                <a:latin typeface="Times New Roman" pitchFamily="18" charset="0"/>
                <a:cs typeface="Times New Roman" pitchFamily="18" charset="0"/>
              </a:rPr>
              <a:t>Bloc de chargement et d’entrainement</a:t>
            </a:r>
          </a:p>
        </p:txBody>
      </p:sp>
      <p:pic>
        <p:nvPicPr>
          <p:cNvPr id="54" name="Picture 2" descr="C:\Documents and Settings\user\Bureau\Exposé EJIM 2011\Réalisation\DSC00361.JPG"/>
          <p:cNvPicPr>
            <a:picLocks noChangeAspect="1" noChangeArrowheads="1"/>
          </p:cNvPicPr>
          <p:nvPr/>
        </p:nvPicPr>
        <p:blipFill>
          <a:blip r:embed="rId8"/>
          <a:srcRect/>
          <a:stretch>
            <a:fillRect/>
          </a:stretch>
        </p:blipFill>
        <p:spPr bwMode="auto">
          <a:xfrm>
            <a:off x="22508006" y="12976776"/>
            <a:ext cx="3302876" cy="2477156"/>
          </a:xfrm>
          <a:prstGeom prst="rect">
            <a:avLst/>
          </a:prstGeom>
          <a:ln>
            <a:noFill/>
          </a:ln>
          <a:effectLst>
            <a:outerShdw blurRad="292100" dist="139700" dir="2700000" algn="tl" rotWithShape="0">
              <a:srgbClr val="333333">
                <a:alpha val="65000"/>
              </a:srgbClr>
            </a:outerShdw>
          </a:effectLst>
        </p:spPr>
      </p:pic>
      <p:pic>
        <p:nvPicPr>
          <p:cNvPr id="56" name="Picture 3" descr="C:\Documents and Settings\user\Bureau\Exposé EJIM 2011\Réalisation\DSC00363.JPG"/>
          <p:cNvPicPr>
            <a:picLocks noChangeAspect="1" noChangeArrowheads="1"/>
          </p:cNvPicPr>
          <p:nvPr/>
        </p:nvPicPr>
        <p:blipFill>
          <a:blip r:embed="rId9"/>
          <a:srcRect/>
          <a:stretch>
            <a:fillRect/>
          </a:stretch>
        </p:blipFill>
        <p:spPr bwMode="auto">
          <a:xfrm>
            <a:off x="18747053" y="15917463"/>
            <a:ext cx="3235088" cy="2427196"/>
          </a:xfrm>
          <a:prstGeom prst="rect">
            <a:avLst/>
          </a:prstGeom>
          <a:ln>
            <a:noFill/>
          </a:ln>
          <a:effectLst>
            <a:outerShdw blurRad="292100" dist="139700" dir="2700000" algn="tl" rotWithShape="0">
              <a:srgbClr val="333333">
                <a:alpha val="65000"/>
              </a:srgbClr>
            </a:outerShdw>
          </a:effectLst>
        </p:spPr>
      </p:pic>
      <p:pic>
        <p:nvPicPr>
          <p:cNvPr id="63" name="Picture 4" descr="C:\Documents and Settings\user\Bureau\Exposé EJIM 2011\Réalisation\DSC00364.JPG"/>
          <p:cNvPicPr>
            <a:picLocks noChangeAspect="1" noChangeArrowheads="1"/>
          </p:cNvPicPr>
          <p:nvPr/>
        </p:nvPicPr>
        <p:blipFill>
          <a:blip r:embed="rId10"/>
          <a:srcRect/>
          <a:stretch>
            <a:fillRect/>
          </a:stretch>
        </p:blipFill>
        <p:spPr bwMode="auto">
          <a:xfrm>
            <a:off x="18747053" y="13003230"/>
            <a:ext cx="3235088" cy="2426727"/>
          </a:xfrm>
          <a:prstGeom prst="rect">
            <a:avLst/>
          </a:prstGeom>
          <a:ln>
            <a:noFill/>
          </a:ln>
          <a:effectLst>
            <a:outerShdw blurRad="292100" dist="139700" dir="2700000" algn="tl" rotWithShape="0">
              <a:srgbClr val="333333">
                <a:alpha val="65000"/>
              </a:srgbClr>
            </a:outerShdw>
          </a:effectLst>
        </p:spPr>
      </p:pic>
      <p:sp>
        <p:nvSpPr>
          <p:cNvPr id="68" name="ZoneTexte 67"/>
          <p:cNvSpPr txBox="1"/>
          <p:nvPr/>
        </p:nvSpPr>
        <p:spPr>
          <a:xfrm>
            <a:off x="19188238" y="18818993"/>
            <a:ext cx="5716318" cy="1323439"/>
          </a:xfrm>
          <a:prstGeom prst="rect">
            <a:avLst/>
          </a:prstGeom>
          <a:noFill/>
        </p:spPr>
        <p:txBody>
          <a:bodyPr wrap="square" rtlCol="0">
            <a:spAutoFit/>
          </a:bodyPr>
          <a:lstStyle/>
          <a:p>
            <a:r>
              <a:rPr kumimoji="0" lang="en-US" sz="4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Fig.6 </a:t>
            </a:r>
            <a:r>
              <a:rPr lang="fr-FR" sz="4000" i="1" dirty="0">
                <a:latin typeface="Times New Roman" pitchFamily="18" charset="0"/>
                <a:cs typeface="Times New Roman" pitchFamily="18" charset="0"/>
              </a:rPr>
              <a:t>Invented machine</a:t>
            </a:r>
          </a:p>
          <a:p>
            <a:r>
              <a:rPr kumimoji="0" lang="en-US" sz="4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Fig.6 </a:t>
            </a:r>
            <a:r>
              <a:rPr lang="fr-FR" sz="4000" i="1" dirty="0">
                <a:latin typeface="Times New Roman" pitchFamily="18" charset="0"/>
                <a:cs typeface="Times New Roman" pitchFamily="18" charset="0"/>
              </a:rPr>
              <a:t>Machine inventée</a:t>
            </a:r>
          </a:p>
        </p:txBody>
      </p:sp>
      <p:pic>
        <p:nvPicPr>
          <p:cNvPr id="69" name="Image 18" descr="D:\101MSDCF\DSC00609.JPG"/>
          <p:cNvPicPr>
            <a:picLocks noChangeAspect="1" noChangeArrowheads="1"/>
          </p:cNvPicPr>
          <p:nvPr/>
        </p:nvPicPr>
        <p:blipFill>
          <a:blip r:embed="rId11"/>
          <a:srcRect l="7042" t="5357" r="1408" b="7143"/>
          <a:stretch>
            <a:fillRect/>
          </a:stretch>
        </p:blipFill>
        <p:spPr bwMode="auto">
          <a:xfrm>
            <a:off x="22575794" y="15914197"/>
            <a:ext cx="3235088" cy="2506059"/>
          </a:xfrm>
          <a:prstGeom prst="rect">
            <a:avLst/>
          </a:prstGeom>
          <a:ln>
            <a:noFill/>
          </a:ln>
          <a:effectLst>
            <a:outerShdw blurRad="292100" dist="139700" dir="2700000" algn="tl" rotWithShape="0">
              <a:srgbClr val="333333">
                <a:alpha val="65000"/>
              </a:srgbClr>
            </a:outerShdw>
          </a:effectLst>
        </p:spPr>
      </p:pic>
      <p:pic>
        <p:nvPicPr>
          <p:cNvPr id="36" name="Image 6" descr="Une image contenant texte, Police, Graphique, logo&#10;&#10;Description générée automatiquem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6306" y="38433"/>
            <a:ext cx="1500743" cy="182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72723" y="315182"/>
            <a:ext cx="17859416" cy="1723549"/>
          </a:xfrm>
          <a:prstGeom prst="rect">
            <a:avLst/>
          </a:prstGeom>
        </p:spPr>
        <p:txBody>
          <a:bodyPr wrap="square">
            <a:spAutoFit/>
          </a:bodyPr>
          <a:lstStyle/>
          <a:p>
            <a:pPr algn="ctr">
              <a:spcAft>
                <a:spcPts val="600"/>
              </a:spcAft>
            </a:pPr>
            <a:r>
              <a:rPr lang="en-US" sz="3200" b="1" dirty="0">
                <a:ln w="9525">
                  <a:solidFill>
                    <a:schemeClr val="bg1">
                      <a:lumMod val="50000"/>
                    </a:schemeClr>
                  </a:solidFill>
                  <a:prstDash val="solid"/>
                </a:ln>
                <a:effectLst>
                  <a:outerShdw blurRad="50800" dist="38100" dir="2700000" algn="tl" rotWithShape="0">
                    <a:prstClr val="black">
                      <a:alpha val="40000"/>
                    </a:prstClr>
                  </a:outerShdw>
                </a:effectLst>
                <a:latin typeface="arial" panose="020B0604020202020204" pitchFamily="34" charset="0"/>
              </a:rPr>
              <a:t>The 8</a:t>
            </a:r>
            <a:r>
              <a:rPr lang="en-US" sz="3200" b="1" baseline="30000" dirty="0">
                <a:ln w="9525">
                  <a:solidFill>
                    <a:schemeClr val="bg1">
                      <a:lumMod val="50000"/>
                    </a:schemeClr>
                  </a:solidFill>
                  <a:prstDash val="solid"/>
                </a:ln>
                <a:effectLst>
                  <a:outerShdw blurRad="50800" dist="38100" dir="2700000" algn="tl" rotWithShape="0">
                    <a:prstClr val="black">
                      <a:alpha val="40000"/>
                    </a:prstClr>
                  </a:outerShdw>
                </a:effectLst>
                <a:latin typeface="arial" panose="020B0604020202020204" pitchFamily="34" charset="0"/>
              </a:rPr>
              <a:t>th</a:t>
            </a:r>
            <a:r>
              <a:rPr lang="en-US" sz="3200" b="1" dirty="0">
                <a:ln w="9525">
                  <a:solidFill>
                    <a:schemeClr val="bg1">
                      <a:lumMod val="50000"/>
                    </a:schemeClr>
                  </a:solidFill>
                  <a:prstDash val="solid"/>
                </a:ln>
                <a:effectLst>
                  <a:outerShdw blurRad="50800" dist="38100" dir="2700000" algn="tl" rotWithShape="0">
                    <a:prstClr val="black">
                      <a:alpha val="40000"/>
                    </a:prstClr>
                  </a:outerShdw>
                </a:effectLst>
                <a:latin typeface="arial" panose="020B0604020202020204" pitchFamily="34" charset="0"/>
              </a:rPr>
              <a:t> International Conference on Advances in Mechanical Engineering and Mechanics</a:t>
            </a:r>
          </a:p>
          <a:p>
            <a:pPr algn="ctr">
              <a:spcAft>
                <a:spcPts val="600"/>
              </a:spcAft>
            </a:pPr>
            <a:r>
              <a:rPr lang="en-US" sz="3200" b="1" i="1" dirty="0">
                <a:ln w="9525">
                  <a:solidFill>
                    <a:schemeClr val="bg1">
                      <a:lumMod val="50000"/>
                    </a:schemeClr>
                  </a:solidFill>
                  <a:prstDash val="solid"/>
                </a:ln>
                <a:effectLst>
                  <a:outerShdw blurRad="50800" dist="38100" dir="2700000" algn="tl" rotWithShape="0">
                    <a:prstClr val="black">
                      <a:alpha val="40000"/>
                    </a:prstClr>
                  </a:outerShdw>
                </a:effectLst>
                <a:latin typeface="arial" panose="020B0604020202020204" pitchFamily="34" charset="0"/>
              </a:rPr>
              <a:t>From Fundamentals &amp; Laboratory to Industrial Applications</a:t>
            </a:r>
          </a:p>
          <a:p>
            <a:pPr algn="ctr">
              <a:spcAft>
                <a:spcPts val="300"/>
              </a:spcAft>
            </a:pPr>
            <a:r>
              <a:rPr lang="en-US" sz="3200" b="1" dirty="0">
                <a:ln w="9525">
                  <a:solidFill>
                    <a:schemeClr val="bg1">
                      <a:lumMod val="50000"/>
                    </a:schemeClr>
                  </a:solidFill>
                  <a:prstDash val="solid"/>
                </a:ln>
                <a:effectLst>
                  <a:outerShdw blurRad="50800" dist="38100" dir="2700000" algn="tl" rotWithShape="0">
                    <a:prstClr val="black">
                      <a:alpha val="40000"/>
                    </a:prstClr>
                  </a:outerShdw>
                </a:effectLst>
                <a:latin typeface="arial" panose="020B0604020202020204" pitchFamily="34" charset="0"/>
              </a:rPr>
              <a:t>June 28-30, 2024 / Sousse, Tunisia</a:t>
            </a:r>
            <a:endParaRPr lang="en-US" sz="3200" b="1" i="0" dirty="0">
              <a:ln w="9525">
                <a:solidFill>
                  <a:schemeClr val="bg1">
                    <a:lumMod val="50000"/>
                  </a:schemeClr>
                </a:solidFill>
                <a:prstDash val="solid"/>
              </a:ln>
              <a:effectLst>
                <a:outerShdw blurRad="50800" dist="38100" dir="2700000" algn="tl" rotWithShape="0">
                  <a:prstClr val="black">
                    <a:alpha val="40000"/>
                  </a:prstClr>
                </a:outerShdw>
              </a:effectLst>
              <a:latin typeface="Helvetica Neue"/>
            </a:endParaRPr>
          </a:p>
        </p:txBody>
      </p:sp>
      <p:cxnSp>
        <p:nvCxnSpPr>
          <p:cNvPr id="8" name="Connecteur droit 7"/>
          <p:cNvCxnSpPr>
            <a:cxnSpLocks/>
          </p:cNvCxnSpPr>
          <p:nvPr/>
        </p:nvCxnSpPr>
        <p:spPr>
          <a:xfrm>
            <a:off x="477150" y="2528390"/>
            <a:ext cx="25911133" cy="0"/>
          </a:xfrm>
          <a:prstGeom prst="line">
            <a:avLst/>
          </a:prstGeom>
          <a:ln w="190500" cmpd="tri">
            <a:solidFill>
              <a:schemeClr val="tx2"/>
            </a:solidFill>
          </a:ln>
        </p:spPr>
        <p:style>
          <a:lnRef idx="1">
            <a:schemeClr val="accent1"/>
          </a:lnRef>
          <a:fillRef idx="0">
            <a:schemeClr val="accent1"/>
          </a:fillRef>
          <a:effectRef idx="0">
            <a:schemeClr val="accent1"/>
          </a:effectRef>
          <a:fontRef idx="minor">
            <a:schemeClr val="tx1"/>
          </a:fontRef>
        </p:style>
      </p:cxnSp>
      <p:pic>
        <p:nvPicPr>
          <p:cNvPr id="45" name="Picture 45" descr="C:\Users\nejah\Downloads\logo ISET Sfax.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6922" y="352951"/>
            <a:ext cx="1788340" cy="167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14">
            <a:extLst>
              <a:ext uri="{BEBA8EAE-BF5A-486C-A8C5-ECC9F3942E4B}">
                <a14:imgProps xmlns:a14="http://schemas.microsoft.com/office/drawing/2010/main">
                  <a14:imgLayer r:embed="rId15">
                    <a14:imgEffect>
                      <a14:backgroundRemoval t="0" b="88417" l="402" r="97189">
                        <a14:foregroundMark x1="26506" y1="34363" x2="26506" y2="34363"/>
                        <a14:foregroundMark x1="46988" y1="6950" x2="46988" y2="6950"/>
                        <a14:foregroundMark x1="50602" y1="3475" x2="50602" y2="3475"/>
                        <a14:foregroundMark x1="54618" y1="386" x2="54618" y2="386"/>
                        <a14:foregroundMark x1="68675" y1="21622" x2="68675" y2="21622"/>
                        <a14:foregroundMark x1="67871" y1="10425" x2="67871" y2="10425"/>
                        <a14:foregroundMark x1="71084" y1="6950" x2="71084" y2="6950"/>
                        <a14:foregroundMark x1="66667" y1="6564" x2="66667" y2="6564"/>
                        <a14:foregroundMark x1="46988" y1="59846" x2="46988" y2="59846"/>
                        <a14:foregroundMark x1="803" y1="83784" x2="803" y2="83784"/>
                        <a14:foregroundMark x1="9237" y1="83398" x2="9237" y2="83398"/>
                        <a14:foregroundMark x1="15261" y1="81853" x2="16064" y2="81853"/>
                        <a14:foregroundMark x1="15663" y1="79151" x2="15663" y2="79151"/>
                        <a14:foregroundMark x1="18876" y1="82625" x2="18876" y2="82625"/>
                        <a14:foregroundMark x1="25703" y1="82625" x2="25703" y2="82625"/>
                        <a14:foregroundMark x1="32129" y1="82625" x2="32129" y2="82625"/>
                        <a14:foregroundMark x1="36546" y1="82625" x2="36546" y2="82625"/>
                        <a14:foregroundMark x1="42570" y1="82625" x2="42570" y2="82625"/>
                        <a14:foregroundMark x1="42570" y1="79151" x2="42570" y2="79151"/>
                        <a14:foregroundMark x1="45783" y1="80309" x2="45783" y2="80309"/>
                        <a14:foregroundMark x1="51406" y1="79151" x2="51406" y2="79151"/>
                        <a14:foregroundMark x1="51004" y1="81081" x2="51004" y2="81081"/>
                        <a14:foregroundMark x1="60241" y1="81853" x2="60241" y2="81853"/>
                        <a14:foregroundMark x1="67068" y1="81853" x2="67068" y2="81853"/>
                        <a14:foregroundMark x1="77108" y1="81853" x2="77108" y2="81853"/>
                        <a14:foregroundMark x1="82731" y1="80695" x2="82731" y2="80695"/>
                        <a14:foregroundMark x1="86345" y1="81853" x2="86345" y2="81853"/>
                        <a14:foregroundMark x1="93976" y1="82239" x2="93976" y2="82239"/>
                        <a14:foregroundMark x1="97189" y1="81467" x2="97189" y2="81467"/>
                        <a14:backgroundMark x1="88755" y1="83012" x2="88755" y2="83012"/>
                        <a14:backgroundMark x1="61446" y1="83784" x2="61446" y2="83784"/>
                        <a14:backgroundMark x1="68675" y1="82239" x2="68675" y2="82239"/>
                        <a14:backgroundMark x1="51004" y1="82239" x2="51406" y2="82239"/>
                        <a14:backgroundMark x1="27309" y1="82239" x2="27309" y2="82239"/>
                        <a14:backgroundMark x1="9639" y1="83784" x2="9639" y2="83784"/>
                        <a14:backgroundMark x1="9639" y1="83012" x2="9639" y2="83012"/>
                      </a14:backgroundRemoval>
                    </a14:imgEffect>
                  </a14:imgLayer>
                </a14:imgProps>
              </a:ext>
            </a:extLst>
          </a:blip>
          <a:stretch>
            <a:fillRect/>
          </a:stretch>
        </p:blipFill>
        <p:spPr>
          <a:xfrm>
            <a:off x="380654" y="309944"/>
            <a:ext cx="1788340" cy="1860161"/>
          </a:xfrm>
          <a:prstGeom prst="rect">
            <a:avLst/>
          </a:prstGeom>
        </p:spPr>
      </p:pic>
      <p:sp>
        <p:nvSpPr>
          <p:cNvPr id="13" name="ZoneTexte 12"/>
          <p:cNvSpPr txBox="1"/>
          <p:nvPr/>
        </p:nvSpPr>
        <p:spPr>
          <a:xfrm>
            <a:off x="7403312" y="4858250"/>
            <a:ext cx="12383134" cy="830997"/>
          </a:xfrm>
          <a:prstGeom prst="rect">
            <a:avLst/>
          </a:prstGeom>
          <a:noFill/>
        </p:spPr>
        <p:txBody>
          <a:bodyPr wrap="none" rtlCol="0">
            <a:spAutoFit/>
          </a:bodyPr>
          <a:lstStyle/>
          <a:p>
            <a:pPr algn="ctr">
              <a:lnSpc>
                <a:spcPct val="150000"/>
              </a:lnSpc>
            </a:pPr>
            <a:r>
              <a:rPr lang="en-US" sz="3200" b="1" dirty="0">
                <a:latin typeface="Times New Roman" pitchFamily="18" charset="0"/>
                <a:cs typeface="Times New Roman" pitchFamily="18" charset="0"/>
              </a:rPr>
              <a:t>Imen KAMMOUN, Mohamed Ali GRAJA , Mohamed </a:t>
            </a:r>
            <a:r>
              <a:rPr lang="en-US" sz="3200" b="1" dirty="0" err="1">
                <a:latin typeface="Times New Roman" pitchFamily="18" charset="0"/>
                <a:cs typeface="Times New Roman" pitchFamily="18" charset="0"/>
              </a:rPr>
              <a:t>Firas</a:t>
            </a:r>
            <a:r>
              <a:rPr lang="en-US" sz="3200" b="1" dirty="0">
                <a:latin typeface="Times New Roman" pitchFamily="18" charset="0"/>
                <a:cs typeface="Times New Roman" pitchFamily="18" charset="0"/>
              </a:rPr>
              <a:t> CHERIF</a:t>
            </a:r>
          </a:p>
        </p:txBody>
      </p:sp>
      <p:sp>
        <p:nvSpPr>
          <p:cNvPr id="16" name="ZoneTexte 15"/>
          <p:cNvSpPr txBox="1"/>
          <p:nvPr/>
        </p:nvSpPr>
        <p:spPr>
          <a:xfrm>
            <a:off x="450938" y="5590896"/>
            <a:ext cx="26082140" cy="1200329"/>
          </a:xfrm>
          <a:prstGeom prst="rect">
            <a:avLst/>
          </a:prstGeom>
          <a:noFill/>
        </p:spPr>
        <p:txBody>
          <a:bodyPr wrap="square" rtlCol="0">
            <a:spAutoFit/>
          </a:bodyPr>
          <a:lstStyle/>
          <a:p>
            <a:pPr algn="ctr"/>
            <a:r>
              <a:rPr lang="fr-FR" sz="2400" b="1" dirty="0">
                <a:latin typeface="Times New Roman" pitchFamily="18" charset="0"/>
                <a:cs typeface="Times New Roman" pitchFamily="18" charset="0"/>
              </a:rPr>
              <a:t>Institut Supérieur des Etudes Technologiques de Sfax </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Département de Génie Mécanique, Université de Sfax</a:t>
            </a:r>
          </a:p>
          <a:p>
            <a:pPr algn="ctr"/>
            <a:r>
              <a:rPr lang="fr-FR" sz="2400" b="1" dirty="0" err="1">
                <a:latin typeface="Times New Roman" pitchFamily="18" charset="0"/>
                <a:cs typeface="Times New Roman" pitchFamily="18" charset="0"/>
              </a:rPr>
              <a:t>Higher</a:t>
            </a:r>
            <a:r>
              <a:rPr lang="fr-FR" sz="2400" b="1" dirty="0">
                <a:latin typeface="Times New Roman" pitchFamily="18" charset="0"/>
                <a:cs typeface="Times New Roman" pitchFamily="18" charset="0"/>
              </a:rPr>
              <a:t> Institute of </a:t>
            </a:r>
            <a:r>
              <a:rPr lang="fr-FR" sz="2400" b="1" dirty="0" err="1">
                <a:latin typeface="Times New Roman" pitchFamily="18" charset="0"/>
                <a:cs typeface="Times New Roman" pitchFamily="18" charset="0"/>
              </a:rPr>
              <a:t>Technology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Studies</a:t>
            </a:r>
            <a:r>
              <a:rPr lang="fr-FR" sz="2400" b="1" dirty="0">
                <a:latin typeface="Times New Roman" pitchFamily="18" charset="0"/>
                <a:cs typeface="Times New Roman" pitchFamily="18" charset="0"/>
              </a:rPr>
              <a:t> of Sfax, </a:t>
            </a:r>
            <a:r>
              <a:rPr lang="en-US" sz="2400" b="1" dirty="0">
                <a:latin typeface="Times New Roman" pitchFamily="18" charset="0"/>
                <a:cs typeface="Times New Roman" pitchFamily="18" charset="0"/>
              </a:rPr>
              <a:t>Mechanical Engineering Department, University of Sfax</a:t>
            </a:r>
            <a:endParaRPr lang="fr-FR" sz="2400" b="1" dirty="0">
              <a:latin typeface="Times New Roman" pitchFamily="18" charset="0"/>
              <a:cs typeface="Times New Roman" pitchFamily="18" charset="0"/>
            </a:endParaRPr>
          </a:p>
          <a:p>
            <a:pPr algn="ctr"/>
            <a:endParaRPr lang="fr-FR" sz="2400" b="1" dirty="0">
              <a:latin typeface="Times New Roman" pitchFamily="18" charset="0"/>
              <a:ea typeface="+mj-ea"/>
              <a:cs typeface="Times New Roman" pitchFamily="18" charset="0"/>
            </a:endParaRPr>
          </a:p>
        </p:txBody>
      </p:sp>
      <p:grpSp>
        <p:nvGrpSpPr>
          <p:cNvPr id="33" name="Groupe 32">
            <a:extLst>
              <a:ext uri="{FF2B5EF4-FFF2-40B4-BE49-F238E27FC236}">
                <a16:creationId xmlns:a16="http://schemas.microsoft.com/office/drawing/2014/main" id="{4F3D552F-8C8A-53C3-AE2F-0102184792D9}"/>
              </a:ext>
            </a:extLst>
          </p:cNvPr>
          <p:cNvGrpSpPr/>
          <p:nvPr/>
        </p:nvGrpSpPr>
        <p:grpSpPr>
          <a:xfrm>
            <a:off x="11383600" y="29663996"/>
            <a:ext cx="15364446" cy="2594883"/>
            <a:chOff x="-663736" y="32532064"/>
            <a:chExt cx="13032969" cy="2317849"/>
          </a:xfrm>
        </p:grpSpPr>
        <p:sp>
          <p:nvSpPr>
            <p:cNvPr id="17" name="ZoneTexte 16"/>
            <p:cNvSpPr txBox="1"/>
            <p:nvPr/>
          </p:nvSpPr>
          <p:spPr>
            <a:xfrm flipH="1">
              <a:off x="-663736" y="32703937"/>
              <a:ext cx="13032969" cy="2034392"/>
            </a:xfrm>
            <a:prstGeom prst="rect">
              <a:avLst/>
            </a:prstGeom>
            <a:noFill/>
            <a:ln>
              <a:noFill/>
            </a:ln>
          </p:spPr>
          <p:txBody>
            <a:bodyPr wrap="square" rtlCol="0">
              <a:spAutoFit/>
            </a:bodyPr>
            <a:lstStyle/>
            <a:p>
              <a:pPr marL="723900" algn="ctr">
                <a:spcAft>
                  <a:spcPts val="1200"/>
                </a:spcAft>
              </a:pPr>
              <a:r>
                <a:rPr lang="fr-FR" sz="3600" b="1" dirty="0" err="1">
                  <a:latin typeface="Times New Roman" panose="02020603050405020304" pitchFamily="18" charset="0"/>
                  <a:cs typeface="Times New Roman" panose="02020603050405020304" pitchFamily="18" charset="0"/>
                </a:rPr>
                <a:t>Acknowlegment</a:t>
              </a:r>
              <a:r>
                <a:rPr lang="fr-FR" sz="3600" b="1" dirty="0">
                  <a:latin typeface="Times New Roman" panose="02020603050405020304" pitchFamily="18" charset="0"/>
                  <a:cs typeface="Times New Roman" panose="02020603050405020304" pitchFamily="18" charset="0"/>
                </a:rPr>
                <a:t>/</a:t>
              </a:r>
              <a:r>
                <a:rPr lang="fr-FR" sz="3600" b="1" dirty="0" err="1">
                  <a:latin typeface="Times New Roman" panose="02020603050405020304" pitchFamily="18" charset="0"/>
                  <a:cs typeface="Times New Roman" panose="02020603050405020304" pitchFamily="18" charset="0"/>
                </a:rPr>
                <a:t>Remerciments</a:t>
              </a:r>
              <a:endParaRPr lang="fr-FR" sz="3600" b="1" dirty="0">
                <a:latin typeface="Times New Roman" panose="02020603050405020304" pitchFamily="18" charset="0"/>
                <a:cs typeface="Times New Roman" panose="02020603050405020304" pitchFamily="18" charset="0"/>
              </a:endParaRPr>
            </a:p>
            <a:p>
              <a:pPr marL="723900" algn="ctr"/>
              <a:r>
                <a:rPr lang="fr-FR" sz="3200" dirty="0">
                  <a:latin typeface="Times New Roman" pitchFamily="18" charset="0"/>
                  <a:cs typeface="Times New Roman" pitchFamily="18" charset="0"/>
                </a:rPr>
                <a:t>The </a:t>
              </a:r>
              <a:r>
                <a:rPr lang="fr-FR" sz="3200" dirty="0" err="1">
                  <a:latin typeface="Times New Roman" pitchFamily="18" charset="0"/>
                  <a:cs typeface="Times New Roman" pitchFamily="18" charset="0"/>
                </a:rPr>
                <a:t>authors</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gratefully</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acknowledge</a:t>
              </a:r>
              <a:r>
                <a:rPr lang="fr-FR" sz="3200" dirty="0">
                  <a:latin typeface="Times New Roman" pitchFamily="18" charset="0"/>
                  <a:cs typeface="Times New Roman" pitchFamily="18" charset="0"/>
                </a:rPr>
                <a:t> the </a:t>
              </a:r>
              <a:r>
                <a:rPr lang="fr-FR" sz="3200" dirty="0" err="1">
                  <a:latin typeface="Times New Roman" pitchFamily="18" charset="0"/>
                  <a:cs typeface="Times New Roman" pitchFamily="18" charset="0"/>
                </a:rPr>
                <a:t>higher</a:t>
              </a:r>
              <a:r>
                <a:rPr lang="fr-FR" sz="3200" dirty="0">
                  <a:latin typeface="Times New Roman" pitchFamily="18" charset="0"/>
                  <a:cs typeface="Times New Roman" pitchFamily="18" charset="0"/>
                </a:rPr>
                <a:t> Institute of </a:t>
              </a:r>
              <a:r>
                <a:rPr lang="fr-FR" sz="3200" dirty="0" err="1">
                  <a:latin typeface="Times New Roman" pitchFamily="18" charset="0"/>
                  <a:cs typeface="Times New Roman" pitchFamily="18" charset="0"/>
                </a:rPr>
                <a:t>Technology</a:t>
              </a:r>
              <a:endParaRPr lang="fr-FR" sz="3200" dirty="0">
                <a:latin typeface="Times New Roman" pitchFamily="18" charset="0"/>
                <a:cs typeface="Times New Roman" pitchFamily="18" charset="0"/>
              </a:endParaRPr>
            </a:p>
            <a:p>
              <a:pPr marL="723900" algn="ctr"/>
              <a:r>
                <a:rPr lang="fr-FR" sz="3200" dirty="0" err="1">
                  <a:latin typeface="Times New Roman" pitchFamily="18" charset="0"/>
                  <a:cs typeface="Times New Roman" pitchFamily="18" charset="0"/>
                </a:rPr>
                <a:t>Studies</a:t>
              </a:r>
              <a:r>
                <a:rPr lang="fr-FR" sz="3200" dirty="0">
                  <a:latin typeface="Times New Roman" pitchFamily="18" charset="0"/>
                  <a:cs typeface="Times New Roman" pitchFamily="18" charset="0"/>
                </a:rPr>
                <a:t> of </a:t>
              </a:r>
              <a:r>
                <a:rPr lang="fr-FR" sz="3200" dirty="0" err="1">
                  <a:latin typeface="Times New Roman" pitchFamily="18" charset="0"/>
                  <a:cs typeface="Times New Roman" pitchFamily="18" charset="0"/>
                </a:rPr>
                <a:t>sfax</a:t>
              </a:r>
              <a:r>
                <a:rPr lang="fr-FR" sz="3200" dirty="0">
                  <a:latin typeface="Times New Roman" pitchFamily="18" charset="0"/>
                  <a:cs typeface="Times New Roman" pitchFamily="18" charset="0"/>
                </a:rPr>
                <a:t> (ISET-Sfax) and </a:t>
              </a:r>
              <a:r>
                <a:rPr lang="fr-FR" sz="3200" dirty="0" err="1">
                  <a:latin typeface="Times New Roman" pitchFamily="18" charset="0"/>
                  <a:cs typeface="Times New Roman" pitchFamily="18" charset="0"/>
                </a:rPr>
                <a:t>Jarraya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Mechanical</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Industry</a:t>
              </a:r>
              <a:r>
                <a:rPr lang="fr-FR" sz="3200" dirty="0">
                  <a:latin typeface="Times New Roman" pitchFamily="18" charset="0"/>
                  <a:cs typeface="Times New Roman" pitchFamily="18" charset="0"/>
                </a:rPr>
                <a:t> (EJIM) </a:t>
              </a:r>
            </a:p>
            <a:p>
              <a:pPr marL="723900" algn="ctr"/>
              <a:r>
                <a:rPr lang="fr-FR" sz="3200" dirty="0">
                  <a:latin typeface="Times New Roman" pitchFamily="18" charset="0"/>
                  <a:cs typeface="Times New Roman" pitchFamily="18" charset="0"/>
                </a:rPr>
                <a:t>for </a:t>
              </a:r>
              <a:r>
                <a:rPr lang="fr-FR" sz="3200" dirty="0" err="1">
                  <a:latin typeface="Times New Roman" pitchFamily="18" charset="0"/>
                  <a:cs typeface="Times New Roman" pitchFamily="18" charset="0"/>
                </a:rPr>
                <a:t>their</a:t>
              </a:r>
              <a:r>
                <a:rPr lang="fr-FR" sz="3200" dirty="0">
                  <a:latin typeface="Times New Roman" pitchFamily="18" charset="0"/>
                  <a:cs typeface="Times New Roman" pitchFamily="18" charset="0"/>
                </a:rPr>
                <a:t> support and contribution to the </a:t>
              </a:r>
              <a:r>
                <a:rPr lang="fr-FR" sz="3200" dirty="0" err="1">
                  <a:latin typeface="Times New Roman" pitchFamily="18" charset="0"/>
                  <a:cs typeface="Times New Roman" pitchFamily="18" charset="0"/>
                </a:rPr>
                <a:t>success</a:t>
              </a:r>
              <a:r>
                <a:rPr lang="fr-FR" sz="3200" dirty="0">
                  <a:latin typeface="Times New Roman" pitchFamily="18" charset="0"/>
                  <a:cs typeface="Times New Roman" pitchFamily="18" charset="0"/>
                </a:rPr>
                <a:t> of </a:t>
              </a:r>
              <a:r>
                <a:rPr lang="fr-FR" sz="3200" dirty="0" err="1">
                  <a:latin typeface="Times New Roman" pitchFamily="18" charset="0"/>
                  <a:cs typeface="Times New Roman" pitchFamily="18" charset="0"/>
                </a:rPr>
                <a:t>this</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project</a:t>
              </a:r>
              <a:endParaRPr lang="fr-FR" sz="3200" dirty="0">
                <a:latin typeface="Times New Roman" pitchFamily="18" charset="0"/>
                <a:cs typeface="Times New Roman" pitchFamily="18" charset="0"/>
              </a:endParaRPr>
            </a:p>
          </p:txBody>
        </p:sp>
        <p:sp>
          <p:nvSpPr>
            <p:cNvPr id="18" name="Rectangle 17"/>
            <p:cNvSpPr/>
            <p:nvPr/>
          </p:nvSpPr>
          <p:spPr>
            <a:xfrm>
              <a:off x="281504" y="32532064"/>
              <a:ext cx="12055015" cy="2317849"/>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274538" y="6477641"/>
            <a:ext cx="26434941" cy="3866961"/>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2503386" y="10581258"/>
            <a:ext cx="14196095" cy="10236926"/>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02638" y="16058749"/>
            <a:ext cx="11989325" cy="16200130"/>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a:extLst>
              <a:ext uri="{FF2B5EF4-FFF2-40B4-BE49-F238E27FC236}">
                <a16:creationId xmlns:a16="http://schemas.microsoft.com/office/drawing/2014/main" id="{A893FD58-C6B7-5502-BE82-99807FB0641D}"/>
              </a:ext>
            </a:extLst>
          </p:cNvPr>
          <p:cNvGrpSpPr/>
          <p:nvPr/>
        </p:nvGrpSpPr>
        <p:grpSpPr>
          <a:xfrm>
            <a:off x="12057235" y="21063656"/>
            <a:ext cx="14652244" cy="9093063"/>
            <a:chOff x="12054962" y="20008086"/>
            <a:chExt cx="14652244" cy="9093063"/>
          </a:xfrm>
        </p:grpSpPr>
        <p:sp>
          <p:nvSpPr>
            <p:cNvPr id="14" name="ZoneTexte 13"/>
            <p:cNvSpPr txBox="1"/>
            <p:nvPr/>
          </p:nvSpPr>
          <p:spPr>
            <a:xfrm>
              <a:off x="12054962" y="20175629"/>
              <a:ext cx="14645775" cy="8925520"/>
            </a:xfrm>
            <a:prstGeom prst="rect">
              <a:avLst/>
            </a:prstGeom>
            <a:noFill/>
            <a:ln w="76200">
              <a:noFill/>
            </a:ln>
          </p:spPr>
          <p:txBody>
            <a:bodyPr wrap="square" rtlCol="0">
              <a:spAutoFit/>
            </a:bodyPr>
            <a:lstStyle/>
            <a:p>
              <a:pPr algn="ctr"/>
              <a:r>
                <a:rPr lang="fr-FR" sz="4400" b="1" dirty="0">
                  <a:latin typeface="Times New Roman" pitchFamily="18" charset="0"/>
                  <a:cs typeface="Times New Roman" pitchFamily="18" charset="0"/>
                </a:rPr>
                <a:t>Conclusions</a:t>
              </a:r>
            </a:p>
            <a:p>
              <a:pPr marL="1181100" indent="-457200" algn="just">
                <a:buFont typeface="Wingdings" panose="05000000000000000000" pitchFamily="2" charset="2"/>
                <a:buChar char="§"/>
              </a:pPr>
              <a:r>
                <a:rPr lang="en-US" sz="3200" dirty="0">
                  <a:latin typeface="Times New Roman" pitchFamily="18" charset="0"/>
                  <a:cs typeface="Times New Roman" pitchFamily="18" charset="0"/>
                </a:rPr>
                <a:t>The invented machine has enhanced the production system within the EJIM establishment. </a:t>
              </a:r>
              <a:endParaRPr lang="fr-FR" sz="3200" dirty="0">
                <a:latin typeface="Times New Roman" pitchFamily="18" charset="0"/>
                <a:cs typeface="Times New Roman" pitchFamily="18" charset="0"/>
              </a:endParaRPr>
            </a:p>
            <a:p>
              <a:pPr marL="1181100" indent="-457200" algn="just">
                <a:buFont typeface="Wingdings" panose="05000000000000000000" pitchFamily="2" charset="2"/>
                <a:buChar char="§"/>
              </a:pPr>
              <a:r>
                <a:rPr lang="en-US" sz="3200" dirty="0">
                  <a:latin typeface="Times New Roman" pitchFamily="18" charset="0"/>
                  <a:cs typeface="Times New Roman" pitchFamily="18" charset="0"/>
                </a:rPr>
                <a:t>The welding speed of towel racks has increased by more than 3 times. </a:t>
              </a:r>
              <a:endParaRPr lang="fr-FR" sz="3200" dirty="0">
                <a:latin typeface="Times New Roman" pitchFamily="18" charset="0"/>
                <a:cs typeface="Times New Roman" pitchFamily="18" charset="0"/>
              </a:endParaRPr>
            </a:p>
            <a:p>
              <a:pPr marL="1181100" indent="-457200" algn="just">
                <a:buFont typeface="Wingdings" panose="05000000000000000000" pitchFamily="2" charset="2"/>
                <a:buChar char="§"/>
              </a:pPr>
              <a:r>
                <a:rPr lang="en-US" sz="3200" dirty="0">
                  <a:latin typeface="Times New Roman" pitchFamily="18" charset="0"/>
                  <a:cs typeface="Times New Roman" pitchFamily="18" charset="0"/>
                </a:rPr>
                <a:t>The quality of the weld bead has improved. </a:t>
              </a:r>
              <a:endParaRPr lang="fr-FR" sz="3200" dirty="0">
                <a:latin typeface="Times New Roman" pitchFamily="18" charset="0"/>
                <a:cs typeface="Times New Roman" pitchFamily="18" charset="0"/>
              </a:endParaRPr>
            </a:p>
            <a:p>
              <a:pPr marL="1181100" indent="-457200" algn="just">
                <a:buFont typeface="Wingdings" panose="05000000000000000000" pitchFamily="2" charset="2"/>
                <a:buChar char="§"/>
              </a:pPr>
              <a:r>
                <a:rPr lang="en-US" sz="3200" dirty="0">
                  <a:latin typeface="Times New Roman" pitchFamily="18" charset="0"/>
                  <a:cs typeface="Times New Roman" pitchFamily="18" charset="0"/>
                </a:rPr>
                <a:t>Operator safety is ensured. </a:t>
              </a:r>
              <a:endParaRPr lang="fr-FR" sz="3200" dirty="0">
                <a:latin typeface="Times New Roman" pitchFamily="18" charset="0"/>
                <a:cs typeface="Times New Roman" pitchFamily="18" charset="0"/>
              </a:endParaRPr>
            </a:p>
            <a:p>
              <a:pPr marL="1181100" indent="-457200" algn="just">
                <a:spcAft>
                  <a:spcPts val="1200"/>
                </a:spcAft>
                <a:buFont typeface="Wingdings" panose="05000000000000000000" pitchFamily="2" charset="2"/>
                <a:buChar char="§"/>
              </a:pPr>
              <a:r>
                <a:rPr lang="en-US" sz="3200" b="1" dirty="0">
                  <a:latin typeface="Times New Roman" pitchFamily="18" charset="0"/>
                  <a:cs typeface="Times New Roman" pitchFamily="18" charset="0"/>
                </a:rPr>
                <a:t>The invention patent has been accepted under the number TN 2012/0407.</a:t>
              </a:r>
              <a:endParaRPr lang="fr-FR" sz="3200" b="1" dirty="0">
                <a:latin typeface="Times New Roman" pitchFamily="18" charset="0"/>
                <a:cs typeface="Times New Roman" pitchFamily="18" charset="0"/>
              </a:endParaRPr>
            </a:p>
            <a:p>
              <a:pPr algn="ctr">
                <a:spcAft>
                  <a:spcPts val="600"/>
                </a:spcAft>
              </a:pPr>
              <a:r>
                <a:rPr lang="fr-FR" sz="4400" b="1" dirty="0">
                  <a:latin typeface="Times New Roman" pitchFamily="18" charset="0"/>
                  <a:cs typeface="Times New Roman" pitchFamily="18" charset="0"/>
                </a:rPr>
                <a:t>Conclusions</a:t>
              </a:r>
            </a:p>
            <a:p>
              <a:pPr marL="723900" lvl="0" algn="just">
                <a:buFont typeface="Wingdings" pitchFamily="2" charset="2"/>
                <a:buChar char="§"/>
              </a:pPr>
              <a:r>
                <a:rPr lang="fr-FR" sz="3200" dirty="0">
                  <a:latin typeface="Times New Roman" pitchFamily="18" charset="0"/>
                  <a:cs typeface="Times New Roman" pitchFamily="18" charset="0"/>
                </a:rPr>
                <a:t>    La machine inventée a amélioré le système de production au sein</a:t>
              </a:r>
            </a:p>
            <a:p>
              <a:pPr marL="723900" lvl="0" algn="just"/>
              <a:r>
                <a:rPr lang="fr-FR" sz="3200" dirty="0">
                  <a:latin typeface="Times New Roman" pitchFamily="18" charset="0"/>
                  <a:cs typeface="Times New Roman" pitchFamily="18" charset="0"/>
                </a:rPr>
                <a:t>      de l’établissement </a:t>
              </a:r>
              <a:r>
                <a:rPr lang="fr-FR" sz="3200" b="1" dirty="0">
                  <a:latin typeface="Times New Roman" pitchFamily="18" charset="0"/>
                  <a:cs typeface="Times New Roman" pitchFamily="18" charset="0"/>
                </a:rPr>
                <a:t>EJIM</a:t>
              </a:r>
              <a:r>
                <a:rPr lang="fr-FR" sz="3200" dirty="0">
                  <a:latin typeface="Times New Roman" pitchFamily="18" charset="0"/>
                  <a:cs typeface="Times New Roman" pitchFamily="18" charset="0"/>
                </a:rPr>
                <a:t>.</a:t>
              </a:r>
            </a:p>
            <a:p>
              <a:pPr marL="714375" lvl="0" algn="just">
                <a:buFont typeface="Wingdings" pitchFamily="2" charset="2"/>
                <a:buChar char="§"/>
              </a:pPr>
              <a:r>
                <a:rPr lang="fr-FR" sz="3200" dirty="0">
                  <a:latin typeface="Times New Roman" pitchFamily="18" charset="0"/>
                  <a:cs typeface="Times New Roman" pitchFamily="18" charset="0"/>
                </a:rPr>
                <a:t>    La cadence de soudage des portes serviettes est augmentée</a:t>
              </a:r>
            </a:p>
            <a:p>
              <a:pPr marL="714375" lvl="0" algn="just"/>
              <a:r>
                <a:rPr lang="fr-FR" sz="3200" dirty="0">
                  <a:latin typeface="Times New Roman" pitchFamily="18" charset="0"/>
                  <a:cs typeface="Times New Roman" pitchFamily="18" charset="0"/>
                </a:rPr>
                <a:t>      plus que </a:t>
              </a:r>
              <a:r>
                <a:rPr lang="fr-FR" sz="3200" b="1" dirty="0">
                  <a:latin typeface="Times New Roman" pitchFamily="18" charset="0"/>
                  <a:cs typeface="Times New Roman" pitchFamily="18" charset="0"/>
                </a:rPr>
                <a:t>3 fois</a:t>
              </a:r>
              <a:r>
                <a:rPr lang="fr-FR" sz="3200" dirty="0">
                  <a:latin typeface="Times New Roman" pitchFamily="18" charset="0"/>
                  <a:cs typeface="Times New Roman" pitchFamily="18" charset="0"/>
                </a:rPr>
                <a:t>.</a:t>
              </a:r>
            </a:p>
            <a:p>
              <a:pPr marL="714375" lvl="0" algn="just">
                <a:buFont typeface="Wingdings" pitchFamily="2" charset="2"/>
                <a:buChar char="§"/>
              </a:pPr>
              <a:r>
                <a:rPr lang="fr-FR" sz="3200" dirty="0">
                  <a:latin typeface="Times New Roman" pitchFamily="18" charset="0"/>
                  <a:cs typeface="Times New Roman" pitchFamily="18" charset="0"/>
                </a:rPr>
                <a:t>    La qualité du cordon de soudure est améliorée.</a:t>
              </a:r>
            </a:p>
            <a:p>
              <a:pPr marL="714375" lvl="0" algn="just">
                <a:buFont typeface="Wingdings" pitchFamily="2" charset="2"/>
                <a:buChar char="§"/>
              </a:pPr>
              <a:r>
                <a:rPr lang="fr-FR" sz="3200" dirty="0">
                  <a:latin typeface="Times New Roman" pitchFamily="18" charset="0"/>
                  <a:cs typeface="Times New Roman" pitchFamily="18" charset="0"/>
                </a:rPr>
                <a:t>    La sécurité de l’opérateur est assurée.</a:t>
              </a:r>
            </a:p>
            <a:p>
              <a:pPr marL="714375" lvl="0" algn="just">
                <a:buFont typeface="Wingdings" pitchFamily="2" charset="2"/>
                <a:buChar char="§"/>
              </a:pPr>
              <a:r>
                <a:rPr lang="fr-FR" sz="3200" dirty="0">
                  <a:latin typeface="Times New Roman" pitchFamily="18" charset="0"/>
                  <a:cs typeface="Times New Roman" pitchFamily="18" charset="0"/>
                </a:rPr>
                <a:t>    </a:t>
              </a:r>
              <a:r>
                <a:rPr lang="fr-FR" sz="3200" b="1" dirty="0">
                  <a:latin typeface="Times New Roman" pitchFamily="18" charset="0"/>
                  <a:cs typeface="Times New Roman" pitchFamily="18" charset="0"/>
                </a:rPr>
                <a:t>Brevet d’invention accepté sous le N° TN 2012/0407</a:t>
              </a:r>
            </a:p>
            <a:p>
              <a:pPr algn="just"/>
              <a:endParaRPr lang="fr-FR" sz="36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
          <p:nvSpPr>
            <p:cNvPr id="22" name="Rectangle 21"/>
            <p:cNvSpPr/>
            <p:nvPr/>
          </p:nvSpPr>
          <p:spPr>
            <a:xfrm>
              <a:off x="12495662" y="20008086"/>
              <a:ext cx="14211544" cy="8354868"/>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4">
            <a:extLst>
              <a:ext uri="{FF2B5EF4-FFF2-40B4-BE49-F238E27FC236}">
                <a16:creationId xmlns:a16="http://schemas.microsoft.com/office/drawing/2014/main" id="{F5D5EEAE-A7BD-2C3B-668C-DA61613777E7}"/>
              </a:ext>
            </a:extLst>
          </p:cNvPr>
          <p:cNvGrpSpPr/>
          <p:nvPr/>
        </p:nvGrpSpPr>
        <p:grpSpPr>
          <a:xfrm>
            <a:off x="302638" y="10581259"/>
            <a:ext cx="11988756" cy="5278912"/>
            <a:chOff x="366158" y="10591461"/>
            <a:chExt cx="26858456" cy="3914052"/>
          </a:xfrm>
        </p:grpSpPr>
        <p:pic>
          <p:nvPicPr>
            <p:cNvPr id="23" name="Picture 16">
              <a:extLst>
                <a:ext uri="{FF2B5EF4-FFF2-40B4-BE49-F238E27FC236}">
                  <a16:creationId xmlns:a16="http://schemas.microsoft.com/office/drawing/2014/main" id="{0607C551-A739-7600-606D-F0AE7B01F852}"/>
                </a:ext>
              </a:extLst>
            </p:cNvPr>
            <p:cNvPicPr>
              <a:picLocks noChangeAspect="1" noChangeArrowheads="1"/>
            </p:cNvPicPr>
            <p:nvPr/>
          </p:nvPicPr>
          <p:blipFill>
            <a:blip r:embed="rId16"/>
            <a:srcRect l="9554" t="8556" r="7643" b="5893"/>
            <a:stretch>
              <a:fillRect/>
            </a:stretch>
          </p:blipFill>
          <p:spPr bwMode="auto">
            <a:xfrm>
              <a:off x="21736920" y="10713855"/>
              <a:ext cx="4361715" cy="1152206"/>
            </a:xfrm>
            <a:prstGeom prst="rect">
              <a:avLst/>
            </a:prstGeom>
            <a:ln>
              <a:noFill/>
            </a:ln>
            <a:effectLst>
              <a:outerShdw blurRad="292100" dist="139700" dir="2700000" algn="tl" rotWithShape="0">
                <a:srgbClr val="333333">
                  <a:alpha val="65000"/>
                </a:srgbClr>
              </a:outerShdw>
            </a:effectLst>
          </p:spPr>
        </p:pic>
        <p:pic>
          <p:nvPicPr>
            <p:cNvPr id="24" name="Picture 17">
              <a:extLst>
                <a:ext uri="{FF2B5EF4-FFF2-40B4-BE49-F238E27FC236}">
                  <a16:creationId xmlns:a16="http://schemas.microsoft.com/office/drawing/2014/main" id="{572B6273-F18B-8411-5BBF-6156B013EB32}"/>
                </a:ext>
              </a:extLst>
            </p:cNvPr>
            <p:cNvPicPr>
              <a:picLocks noChangeAspect="1" noChangeArrowheads="1"/>
            </p:cNvPicPr>
            <p:nvPr/>
          </p:nvPicPr>
          <p:blipFill>
            <a:blip r:embed="rId17"/>
            <a:srcRect l="3075" t="7576" r="3175" b="9090"/>
            <a:stretch>
              <a:fillRect/>
            </a:stretch>
          </p:blipFill>
          <p:spPr bwMode="auto">
            <a:xfrm>
              <a:off x="21945188" y="12559796"/>
              <a:ext cx="4024849" cy="1080890"/>
            </a:xfrm>
            <a:prstGeom prst="rect">
              <a:avLst/>
            </a:prstGeom>
            <a:ln>
              <a:noFill/>
            </a:ln>
            <a:effectLst>
              <a:outerShdw blurRad="292100" dist="139700" dir="2700000" algn="tl" rotWithShape="0">
                <a:srgbClr val="333333">
                  <a:alpha val="65000"/>
                </a:srgbClr>
              </a:outerShdw>
            </a:effectLst>
          </p:spPr>
        </p:pic>
        <p:sp>
          <p:nvSpPr>
            <p:cNvPr id="25" name="Rectangle 2">
              <a:extLst>
                <a:ext uri="{FF2B5EF4-FFF2-40B4-BE49-F238E27FC236}">
                  <a16:creationId xmlns:a16="http://schemas.microsoft.com/office/drawing/2014/main" id="{DE724DB5-BE50-6024-12C1-006F9B672BE2}"/>
                </a:ext>
              </a:extLst>
            </p:cNvPr>
            <p:cNvSpPr txBox="1">
              <a:spLocks noChangeArrowheads="1"/>
            </p:cNvSpPr>
            <p:nvPr/>
          </p:nvSpPr>
          <p:spPr bwMode="auto">
            <a:xfrm>
              <a:off x="20703067" y="11930907"/>
              <a:ext cx="6262606" cy="527953"/>
            </a:xfrm>
            <a:prstGeom prst="rect">
              <a:avLst/>
            </a:prstGeom>
            <a:solidFill>
              <a:schemeClr val="accent3">
                <a:lumMod val="75000"/>
              </a:schemeClr>
            </a:solidFill>
            <a:ln>
              <a:noFill/>
              <a:headEnd/>
              <a:tailEnd/>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Aft>
                  <a:spcPts val="0"/>
                </a:spcAft>
                <a:defRPr/>
              </a:pPr>
              <a:r>
                <a:rPr lang="en-US" sz="2400" b="1" i="1" dirty="0">
                  <a:latin typeface="Times New Roman" pitchFamily="18" charset="0"/>
                  <a:cs typeface="Times New Roman" pitchFamily="18" charset="0"/>
                </a:rPr>
                <a:t>Fig.1 </a:t>
              </a:r>
              <a:r>
                <a:rPr lang="fr-FR" sz="2400" i="1" dirty="0">
                  <a:ln w="0"/>
                  <a:effectLst>
                    <a:outerShdw blurRad="38100" dist="38100" dir="2700000" algn="tl">
                      <a:srgbClr val="000000">
                        <a:alpha val="43137"/>
                      </a:srgbClr>
                    </a:outerShdw>
                    <a:reflection blurRad="12700" stA="50000" endPos="50000" dist="5000" dir="5400000" sy="-100000" rotWithShape="0"/>
                  </a:effectLst>
                </a:rPr>
                <a:t>Single </a:t>
              </a:r>
              <a:r>
                <a:rPr lang="fr-FR" sz="2400" i="1" dirty="0" err="1">
                  <a:ln w="0"/>
                  <a:effectLst>
                    <a:outerShdw blurRad="38100" dist="38100" dir="2700000" algn="tl">
                      <a:srgbClr val="000000">
                        <a:alpha val="43137"/>
                      </a:srgbClr>
                    </a:outerShdw>
                    <a:reflection blurRad="12700" stA="50000" endPos="50000" dist="5000" dir="5400000" sy="-100000" rotWithShape="0"/>
                  </a:effectLst>
                </a:rPr>
                <a:t>towel</a:t>
              </a:r>
              <a:r>
                <a:rPr lang="fr-FR" sz="2400" i="1" dirty="0">
                  <a:ln w="0"/>
                  <a:effectLst>
                    <a:outerShdw blurRad="38100" dist="38100" dir="2700000" algn="tl">
                      <a:srgbClr val="000000">
                        <a:alpha val="43137"/>
                      </a:srgbClr>
                    </a:outerShdw>
                    <a:reflection blurRad="12700" stA="50000" endPos="50000" dist="5000" dir="5400000" sy="-100000" rotWithShape="0"/>
                  </a:effectLst>
                </a:rPr>
                <a:t> bar </a:t>
              </a:r>
              <a:r>
                <a:rPr lang="en-US" sz="2400" b="1" i="1" dirty="0">
                  <a:latin typeface="Times New Roman" pitchFamily="18" charset="0"/>
                  <a:cs typeface="Times New Roman" pitchFamily="18" charset="0"/>
                </a:rPr>
                <a:t>Fig.1 </a:t>
              </a:r>
              <a:r>
                <a:rPr lang="fr-FR" sz="2400" i="1" dirty="0">
                  <a:ln w="0"/>
                  <a:effectLst>
                    <a:outerShdw blurRad="38100" dist="38100" dir="2700000" algn="tl">
                      <a:srgbClr val="000000">
                        <a:alpha val="43137"/>
                      </a:srgbClr>
                    </a:outerShdw>
                    <a:reflection blurRad="12700" stA="50000" endPos="50000" dist="5000" dir="5400000" sy="-100000" rotWithShape="0"/>
                  </a:effectLst>
                </a:rPr>
                <a:t>Modèle simple</a:t>
              </a:r>
              <a:endParaRPr lang="fr-FR" sz="2400" i="1" cap="all" dirty="0">
                <a:ln w="0"/>
                <a:effectLst>
                  <a:reflection blurRad="12700" stA="50000" endPos="50000" dist="5000" dir="5400000" sy="-100000" rotWithShape="0"/>
                </a:effectLst>
                <a:latin typeface="+mj-lt"/>
                <a:ea typeface="+mj-ea"/>
                <a:cs typeface="+mj-cs"/>
              </a:endParaRPr>
            </a:p>
          </p:txBody>
        </p:sp>
        <p:sp>
          <p:nvSpPr>
            <p:cNvPr id="26" name="Rectangle 2">
              <a:extLst>
                <a:ext uri="{FF2B5EF4-FFF2-40B4-BE49-F238E27FC236}">
                  <a16:creationId xmlns:a16="http://schemas.microsoft.com/office/drawing/2014/main" id="{88E071EF-271A-073D-6F5D-B47A02F846FC}"/>
                </a:ext>
              </a:extLst>
            </p:cNvPr>
            <p:cNvSpPr txBox="1">
              <a:spLocks noChangeArrowheads="1"/>
            </p:cNvSpPr>
            <p:nvPr/>
          </p:nvSpPr>
          <p:spPr bwMode="auto">
            <a:xfrm>
              <a:off x="20579490" y="13705533"/>
              <a:ext cx="6509765" cy="632489"/>
            </a:xfrm>
            <a:prstGeom prst="rect">
              <a:avLst/>
            </a:prstGeom>
            <a:solidFill>
              <a:schemeClr val="accent3">
                <a:lumMod val="75000"/>
              </a:schemeClr>
            </a:solidFill>
            <a:ln>
              <a:noFill/>
              <a:headEnd/>
              <a:tailEnd/>
            </a:ln>
            <a:effectLst>
              <a:innerShdw blurRad="63500" dist="50800" dir="135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Aft>
                  <a:spcPts val="0"/>
                </a:spcAft>
                <a:defRPr/>
              </a:pPr>
              <a:r>
                <a:rPr lang="en-US" sz="2400" b="1" i="1" dirty="0">
                  <a:latin typeface="Times New Roman" pitchFamily="18" charset="0"/>
                  <a:cs typeface="Times New Roman" pitchFamily="18" charset="0"/>
                </a:rPr>
                <a:t>Fig.2 </a:t>
              </a:r>
              <a:r>
                <a:rPr lang="fr-FR" sz="2400" i="1" dirty="0">
                  <a:ln w="0"/>
                  <a:effectLst>
                    <a:outerShdw blurRad="38100" dist="38100" dir="2700000" algn="tl">
                      <a:srgbClr val="000000">
                        <a:alpha val="43137"/>
                      </a:srgbClr>
                    </a:outerShdw>
                    <a:reflection blurRad="12700" stA="50000" endPos="50000" dist="5000" dir="5400000" sy="-100000" rotWithShape="0"/>
                  </a:effectLst>
                </a:rPr>
                <a:t>Double </a:t>
              </a:r>
              <a:r>
                <a:rPr lang="fr-FR" sz="2400" i="1" dirty="0" err="1">
                  <a:ln w="0"/>
                  <a:effectLst>
                    <a:outerShdw blurRad="38100" dist="38100" dir="2700000" algn="tl">
                      <a:srgbClr val="000000">
                        <a:alpha val="43137"/>
                      </a:srgbClr>
                    </a:outerShdw>
                    <a:reflection blurRad="12700" stA="50000" endPos="50000" dist="5000" dir="5400000" sy="-100000" rotWithShape="0"/>
                  </a:effectLst>
                </a:rPr>
                <a:t>towel</a:t>
              </a:r>
              <a:r>
                <a:rPr lang="fr-FR" sz="2400" i="1" dirty="0">
                  <a:ln w="0"/>
                  <a:effectLst>
                    <a:outerShdw blurRad="38100" dist="38100" dir="2700000" algn="tl">
                      <a:srgbClr val="000000">
                        <a:alpha val="43137"/>
                      </a:srgbClr>
                    </a:outerShdw>
                    <a:reflection blurRad="12700" stA="50000" endPos="50000" dist="5000" dir="5400000" sy="-100000" rotWithShape="0"/>
                  </a:effectLst>
                </a:rPr>
                <a:t> bar </a:t>
              </a:r>
            </a:p>
            <a:p>
              <a:pPr algn="ctr" fontAlgn="auto">
                <a:spcAft>
                  <a:spcPts val="0"/>
                </a:spcAft>
                <a:defRPr/>
              </a:pPr>
              <a:r>
                <a:rPr lang="en-US" sz="2400" b="1" i="1" dirty="0">
                  <a:latin typeface="Times New Roman" pitchFamily="18" charset="0"/>
                  <a:cs typeface="Times New Roman" pitchFamily="18" charset="0"/>
                </a:rPr>
                <a:t>Fig.2 </a:t>
              </a:r>
              <a:r>
                <a:rPr lang="fr-FR" sz="2400" i="1" dirty="0">
                  <a:ln w="0"/>
                  <a:effectLst>
                    <a:outerShdw blurRad="38100" dist="38100" dir="2700000" algn="tl">
                      <a:srgbClr val="000000">
                        <a:alpha val="43137"/>
                      </a:srgbClr>
                    </a:outerShdw>
                    <a:reflection blurRad="12700" stA="50000" endPos="50000" dist="5000" dir="5400000" sy="-100000" rotWithShape="0"/>
                  </a:effectLst>
                </a:rPr>
                <a:t>Modèle  double</a:t>
              </a:r>
              <a:endParaRPr lang="fr-FR" sz="2400" i="1" cap="all" dirty="0">
                <a:ln w="0"/>
                <a:effectLst>
                  <a:reflection blurRad="12700" stA="50000" endPos="50000" dist="5000" dir="5400000" sy="-100000" rotWithShape="0"/>
                </a:effectLst>
                <a:latin typeface="+mj-lt"/>
                <a:ea typeface="+mj-ea"/>
                <a:cs typeface="+mj-cs"/>
              </a:endParaRPr>
            </a:p>
          </p:txBody>
        </p:sp>
        <p:sp>
          <p:nvSpPr>
            <p:cNvPr id="27" name="Rectangle 26">
              <a:extLst>
                <a:ext uri="{FF2B5EF4-FFF2-40B4-BE49-F238E27FC236}">
                  <a16:creationId xmlns:a16="http://schemas.microsoft.com/office/drawing/2014/main" id="{016D7A8D-66FB-0D61-ECCF-D7D3E8ABA13F}"/>
                </a:ext>
              </a:extLst>
            </p:cNvPr>
            <p:cNvSpPr/>
            <p:nvPr/>
          </p:nvSpPr>
          <p:spPr>
            <a:xfrm>
              <a:off x="366158" y="10591461"/>
              <a:ext cx="26858456" cy="3914052"/>
            </a:xfrm>
            <a:prstGeom prst="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2E75A59A-CBC5-EE99-EA18-5B7C8FCBC568}"/>
                </a:ext>
              </a:extLst>
            </p:cNvPr>
            <p:cNvSpPr txBox="1"/>
            <p:nvPr/>
          </p:nvSpPr>
          <p:spPr>
            <a:xfrm>
              <a:off x="620258" y="10642749"/>
              <a:ext cx="19959232" cy="3742498"/>
            </a:xfrm>
            <a:prstGeom prst="rect">
              <a:avLst/>
            </a:prstGeom>
            <a:noFill/>
            <a:ln w="76200">
              <a:noFill/>
            </a:ln>
          </p:spPr>
          <p:txBody>
            <a:bodyPr wrap="square" rtlCol="0">
              <a:spAutoFit/>
            </a:bodyPr>
            <a:lstStyle/>
            <a:p>
              <a:pPr lvl="0" algn="just">
                <a:spcAft>
                  <a:spcPts val="1200"/>
                </a:spcAft>
              </a:pPr>
              <a:r>
                <a:rPr lang="fr-FR" sz="4400" b="1" dirty="0" err="1">
                  <a:latin typeface="Times New Roman" pitchFamily="18" charset="0"/>
                  <a:cs typeface="Times New Roman" pitchFamily="18" charset="0"/>
                </a:rPr>
                <a:t>Problematic</a:t>
              </a:r>
              <a:r>
                <a:rPr lang="fr-FR" sz="4400" b="1" dirty="0">
                  <a:latin typeface="Times New Roman" pitchFamily="18" charset="0"/>
                  <a:cs typeface="Times New Roman" pitchFamily="18" charset="0"/>
                </a:rPr>
                <a:t>: </a:t>
              </a:r>
              <a:r>
                <a:rPr lang="en-US" sz="3200" dirty="0">
                  <a:solidFill>
                    <a:prstClr val="black"/>
                  </a:solidFill>
                  <a:latin typeface="Times New Roman" pitchFamily="18" charset="0"/>
                  <a:ea typeface="+mj-ea"/>
                  <a:cs typeface="Times New Roman" pitchFamily="18" charset="0"/>
                </a:rPr>
                <a:t>This work aimed to realize a machine that welds two types of towel bars </a:t>
              </a:r>
              <a:r>
                <a:rPr lang="en-US" sz="3200" dirty="0">
                  <a:solidFill>
                    <a:prstClr val="black"/>
                  </a:solidFill>
                </a:rPr>
                <a:t>(</a:t>
              </a:r>
              <a:r>
                <a:rPr lang="en-US" sz="3200" dirty="0">
                  <a:solidFill>
                    <a:prstClr val="black"/>
                  </a:solidFill>
                  <a:latin typeface="Times New Roman" pitchFamily="18" charset="0"/>
                  <a:ea typeface="+mj-ea"/>
                  <a:cs typeface="Times New Roman" pitchFamily="18" charset="0"/>
                </a:rPr>
                <a:t>single and double) in order to increase production rate and improve weld bead quality.</a:t>
              </a:r>
              <a:endParaRPr lang="fr-FR" sz="3200" dirty="0">
                <a:solidFill>
                  <a:prstClr val="black"/>
                </a:solidFill>
                <a:latin typeface="Times New Roman" pitchFamily="18" charset="0"/>
                <a:ea typeface="+mj-ea"/>
                <a:cs typeface="Times New Roman" pitchFamily="18" charset="0"/>
              </a:endParaRPr>
            </a:p>
            <a:p>
              <a:pPr lvl="0" algn="just"/>
              <a:r>
                <a:rPr lang="fr-FR" sz="4400" b="1" dirty="0">
                  <a:latin typeface="Times New Roman" pitchFamily="18" charset="0"/>
                  <a:cs typeface="Times New Roman" pitchFamily="18" charset="0"/>
                </a:rPr>
                <a:t>Problématique: </a:t>
              </a:r>
              <a:r>
                <a:rPr lang="fr-FR" sz="3200" dirty="0">
                  <a:solidFill>
                    <a:prstClr val="black"/>
                  </a:solidFill>
                  <a:latin typeface="Times New Roman" pitchFamily="18" charset="0"/>
                  <a:ea typeface="+mj-ea"/>
                  <a:cs typeface="Times New Roman" pitchFamily="18" charset="0"/>
                </a:rPr>
                <a:t>L’objectif de ce travail c’est la réalisation d’une machine qui assure le soudage de deux types de portes serviettes (simple et double). Afin d’augmenter la cadence de production et assurer l’amélioration de la qualité du cordon de soudure.</a:t>
              </a:r>
            </a:p>
          </p:txBody>
        </p:sp>
      </p:grpSp>
      <p:sp>
        <p:nvSpPr>
          <p:cNvPr id="30" name="ZoneTexte 29">
            <a:extLst>
              <a:ext uri="{FF2B5EF4-FFF2-40B4-BE49-F238E27FC236}">
                <a16:creationId xmlns:a16="http://schemas.microsoft.com/office/drawing/2014/main" id="{6476771F-C1DB-0BDA-9875-4C87DE9478ED}"/>
              </a:ext>
            </a:extLst>
          </p:cNvPr>
          <p:cNvSpPr txBox="1"/>
          <p:nvPr/>
        </p:nvSpPr>
        <p:spPr>
          <a:xfrm>
            <a:off x="12586697" y="10750757"/>
            <a:ext cx="14000618" cy="3508653"/>
          </a:xfrm>
          <a:prstGeom prst="rect">
            <a:avLst/>
          </a:prstGeom>
          <a:noFill/>
          <a:ln w="76200">
            <a:noFill/>
          </a:ln>
        </p:spPr>
        <p:txBody>
          <a:bodyPr wrap="square" rtlCol="0">
            <a:spAutoFit/>
          </a:bodyPr>
          <a:lstStyle/>
          <a:p>
            <a:pPr algn="ctr"/>
            <a:r>
              <a:rPr lang="fr-FR" sz="4400" b="1" dirty="0">
                <a:latin typeface="Times New Roman" pitchFamily="18" charset="0"/>
                <a:cs typeface="Times New Roman" pitchFamily="18" charset="0"/>
              </a:rPr>
              <a:t>Prototyping </a:t>
            </a:r>
          </a:p>
          <a:p>
            <a:pPr algn="ctr"/>
            <a:r>
              <a:rPr lang="fr-FR" sz="4400" b="1" dirty="0">
                <a:latin typeface="Times New Roman" pitchFamily="18" charset="0"/>
                <a:cs typeface="Times New Roman" pitchFamily="18" charset="0"/>
              </a:rPr>
              <a:t>Réalisation du prototype</a:t>
            </a: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pic>
        <p:nvPicPr>
          <p:cNvPr id="31" name="Picture 6" descr="C:\Documents and Settings\user\Bureau\Nouveau dossier (2)\DSC00589.JPG">
            <a:extLst>
              <a:ext uri="{FF2B5EF4-FFF2-40B4-BE49-F238E27FC236}">
                <a16:creationId xmlns:a16="http://schemas.microsoft.com/office/drawing/2014/main" id="{D4E69903-0F16-2F07-B588-EDD30610509C}"/>
              </a:ext>
            </a:extLst>
          </p:cNvPr>
          <p:cNvPicPr>
            <a:picLocks noChangeAspect="1" noChangeArrowheads="1"/>
          </p:cNvPicPr>
          <p:nvPr/>
        </p:nvPicPr>
        <p:blipFill>
          <a:blip r:embed="rId18"/>
          <a:srcRect t="5999" r="9333"/>
          <a:stretch>
            <a:fillRect/>
          </a:stretch>
        </p:blipFill>
        <p:spPr bwMode="auto">
          <a:xfrm>
            <a:off x="12871201" y="12856763"/>
            <a:ext cx="5428610" cy="7505098"/>
          </a:xfrm>
          <a:prstGeom prst="rect">
            <a:avLst/>
          </a:prstGeom>
          <a:ln>
            <a:noFill/>
          </a:ln>
          <a:effectLst>
            <a:outerShdw blurRad="292100" dist="139700" dir="2700000" algn="tl" rotWithShape="0">
              <a:srgbClr val="333333">
                <a:alpha val="65000"/>
              </a:srgbClr>
            </a:outerShdw>
          </a:effectLst>
        </p:spPr>
      </p:pic>
      <p:sp>
        <p:nvSpPr>
          <p:cNvPr id="51" name="ZoneTexte 50">
            <a:extLst>
              <a:ext uri="{FF2B5EF4-FFF2-40B4-BE49-F238E27FC236}">
                <a16:creationId xmlns:a16="http://schemas.microsoft.com/office/drawing/2014/main" id="{FBC75964-7B39-9689-9EF7-B2B4574380EF}"/>
              </a:ext>
            </a:extLst>
          </p:cNvPr>
          <p:cNvSpPr txBox="1"/>
          <p:nvPr/>
        </p:nvSpPr>
        <p:spPr>
          <a:xfrm>
            <a:off x="24595493" y="2007849"/>
            <a:ext cx="2554874" cy="461665"/>
          </a:xfrm>
          <a:prstGeom prst="rect">
            <a:avLst/>
          </a:prstGeom>
          <a:noFill/>
        </p:spPr>
        <p:txBody>
          <a:bodyPr wrap="square">
            <a:spAutoFit/>
          </a:bodyPr>
          <a:lstStyle/>
          <a:p>
            <a:r>
              <a:rPr lang="fr-FR" sz="2400" b="1" dirty="0">
                <a:latin typeface="Times New Roman" pitchFamily="18" charset="0"/>
                <a:cs typeface="Times New Roman" pitchFamily="18" charset="0"/>
              </a:rPr>
              <a:t>Poster ID: XXX</a:t>
            </a:r>
            <a:endParaRPr lang="fr-FR" sz="24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560</Words>
  <Application>Microsoft Office PowerPoint</Application>
  <PresentationFormat>Personnalisé</PresentationFormat>
  <Paragraphs>54</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Algerian</vt:lpstr>
      <vt:lpstr>Arial</vt:lpstr>
      <vt:lpstr>Arial</vt:lpstr>
      <vt:lpstr>Calibri</vt:lpstr>
      <vt:lpstr>Helvetica Neue</vt:lpstr>
      <vt:lpstr>Times New Roman</vt:lpstr>
      <vt:lpstr>Wingdings</vt:lpstr>
      <vt:lpstr>Thème Office</vt:lpstr>
      <vt:lpstr>Project goals : This work, is a part of the collaboration between the Higher Institute of Technological Studies of Sfax  (ISET-SFAX) and Jarraya Mechanical Industries Establishment (EJIM ), which aims to enhance the performance of its production machines and tools. Upon his request, we designed this machine to increase the welding speed for two types of towel bars.  Objectifs du projet : Ce travail, s’inscrit dans le cadre de la collaboration de l’Institut Supérieur des Etudes Technologiques de Sfax avec l’Etablissement Jarraya Industries Mécaniques « EJIM », qui cherche à améliorer les performances de ses machines et outillages de production. Sur sa demande, nous avons réalisé cette machine afin d’augmenter la cadence de soudage de deux types de portes serviettes.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projet de fin d’études, intitulé «Etude, conception et réalisation d’un robot automatique de montage des volants de collecteur droit» s’inscrit dans le cadre de la collaboration de l’Institut Supérieur des Etudes Technologiques de Sfax avec la société « SO</dc:title>
  <dc:creator>ILYES&amp;ELYES</dc:creator>
  <cp:lastModifiedBy>BEN DHIFALLAH Basma</cp:lastModifiedBy>
  <cp:revision>133</cp:revision>
  <cp:lastPrinted>2024-01-07T15:31:17Z</cp:lastPrinted>
  <dcterms:created xsi:type="dcterms:W3CDTF">2010-02-02T19:35:58Z</dcterms:created>
  <dcterms:modified xsi:type="dcterms:W3CDTF">2024-02-20T10:34:30Z</dcterms:modified>
</cp:coreProperties>
</file>